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57" r:id="rId3"/>
    <p:sldId id="269" r:id="rId4"/>
    <p:sldId id="270" r:id="rId5"/>
    <p:sldId id="271" r:id="rId6"/>
    <p:sldId id="272" r:id="rId7"/>
    <p:sldId id="258" r:id="rId8"/>
    <p:sldId id="259" r:id="rId9"/>
    <p:sldId id="260" r:id="rId10"/>
    <p:sldId id="281" r:id="rId11"/>
    <p:sldId id="282" r:id="rId12"/>
    <p:sldId id="283" r:id="rId13"/>
    <p:sldId id="284" r:id="rId14"/>
    <p:sldId id="285" r:id="rId15"/>
    <p:sldId id="286" r:id="rId16"/>
    <p:sldId id="266" r:id="rId17"/>
    <p:sldId id="280" r:id="rId18"/>
    <p:sldId id="292" r:id="rId19"/>
    <p:sldId id="301" r:id="rId20"/>
    <p:sldId id="297" r:id="rId21"/>
    <p:sldId id="298" r:id="rId22"/>
    <p:sldId id="299" r:id="rId23"/>
    <p:sldId id="300" r:id="rId24"/>
    <p:sldId id="267" r:id="rId25"/>
    <p:sldId id="291" r:id="rId26"/>
    <p:sldId id="261" r:id="rId27"/>
    <p:sldId id="30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42"/>
    <p:restoredTop sz="96148"/>
  </p:normalViewPr>
  <p:slideViewPr>
    <p:cSldViewPr snapToGrid="0">
      <p:cViewPr varScale="1">
        <p:scale>
          <a:sx n="122" d="100"/>
          <a:sy n="122" d="100"/>
        </p:scale>
        <p:origin x="20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hdphoto2.wdp>
</file>

<file path=ppt/media/image1.png>
</file>

<file path=ppt/media/image10.jpg>
</file>

<file path=ppt/media/image11.jpe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52D52A-D40B-764F-9F8C-1070F6CA5811}" type="datetimeFigureOut">
              <a:rPr lang="en-US" smtClean="0"/>
              <a:t>3/2/24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E19676-38ED-784A-A91A-E18965F0DC7D}" type="slidenum">
              <a:rPr lang="en-US" smtClean="0"/>
              <a:t>‹#›</a:t>
            </a:fld>
            <a:endParaRPr lang="en-US"/>
          </a:p>
        </p:txBody>
      </p:sp>
    </p:spTree>
    <p:extLst>
      <p:ext uri="{BB962C8B-B14F-4D97-AF65-F5344CB8AC3E}">
        <p14:creationId xmlns:p14="http://schemas.microsoft.com/office/powerpoint/2010/main" val="3546844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reading, Saying: After analyzing the data we notice there are certain groups of people that are missing out or not targeted. We see a lot of our Greek Life are much more active in completing and registering then other regular students We also see Freshman and Sophomores are more caring about our school while the upperclassmen have basically given up on the campus.</a:t>
            </a:r>
          </a:p>
        </p:txBody>
      </p:sp>
      <p:sp>
        <p:nvSpPr>
          <p:cNvPr id="4" name="Slide Number Placeholder 3"/>
          <p:cNvSpPr>
            <a:spLocks noGrp="1"/>
          </p:cNvSpPr>
          <p:nvPr>
            <p:ph type="sldNum" sz="quarter" idx="5"/>
          </p:nvPr>
        </p:nvSpPr>
        <p:spPr/>
        <p:txBody>
          <a:bodyPr/>
          <a:lstStyle/>
          <a:p>
            <a:fld id="{225962EE-7964-42A6-B727-41E7F7ABD60D}" type="slidenum">
              <a:t>16</a:t>
            </a:fld>
            <a:endParaRPr lang="en-US"/>
          </a:p>
        </p:txBody>
      </p:sp>
    </p:spTree>
    <p:extLst>
      <p:ext uri="{BB962C8B-B14F-4D97-AF65-F5344CB8AC3E}">
        <p14:creationId xmlns:p14="http://schemas.microsoft.com/office/powerpoint/2010/main" val="3667868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C1608-6D21-7892-703A-82E71EE5D8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6F024E3-C5D5-6D33-F7F6-ABD4C96783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DE116D-4F67-7BD9-E4BE-B5F3DD02A7EA}"/>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5" name="Footer Placeholder 4">
            <a:extLst>
              <a:ext uri="{FF2B5EF4-FFF2-40B4-BE49-F238E27FC236}">
                <a16:creationId xmlns:a16="http://schemas.microsoft.com/office/drawing/2014/main" id="{4C6007EA-D417-7CBE-E2FF-957152CCD8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8EE105-EB83-662D-63A0-73CDBA74A071}"/>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1707103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C6FD3-E614-DEBF-EEDC-DD48F9CF63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4F4CEA3-AEFD-7DD4-AB3A-D6FFD749A5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38B546-1B9E-CB4A-C729-7FB4455D19A6}"/>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5" name="Footer Placeholder 4">
            <a:extLst>
              <a:ext uri="{FF2B5EF4-FFF2-40B4-BE49-F238E27FC236}">
                <a16:creationId xmlns:a16="http://schemas.microsoft.com/office/drawing/2014/main" id="{28B3BD5C-1B83-47F8-5BF3-D8AE84B596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2C2B50-6072-726E-0115-C613C53DEFA7}"/>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507266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E3BC65-8E96-BA88-76FA-DA3E2BEDE10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6E7C1C-17AB-40C6-4434-8A62AF49E46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18BED6-EC4F-FCD4-A692-BC1DAEAD7C16}"/>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5" name="Footer Placeholder 4">
            <a:extLst>
              <a:ext uri="{FF2B5EF4-FFF2-40B4-BE49-F238E27FC236}">
                <a16:creationId xmlns:a16="http://schemas.microsoft.com/office/drawing/2014/main" id="{337535B1-681E-BB76-6CA6-ADCE6BDCDF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015E68-C4FE-75C7-97FD-D15A1C75503E}"/>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2706799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4374C-C060-B38B-ABC1-263B2B3F5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306021-7C11-AE51-E62A-747D2EA9CB3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04D63C-4C07-352A-0A16-2C14AEE70939}"/>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5" name="Footer Placeholder 4">
            <a:extLst>
              <a:ext uri="{FF2B5EF4-FFF2-40B4-BE49-F238E27FC236}">
                <a16:creationId xmlns:a16="http://schemas.microsoft.com/office/drawing/2014/main" id="{65B51D6F-433A-D5DB-5857-40B563FE4F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4C631F-5F69-CFB4-33BD-C38AF798B5AA}"/>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4218090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5F72F-1919-C3D3-C144-68F28D52DF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EB26BD-1C49-BAA4-E915-F3E7780D22C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0496F4C-4AB8-63AC-E0B3-74FF43896AB1}"/>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5" name="Footer Placeholder 4">
            <a:extLst>
              <a:ext uri="{FF2B5EF4-FFF2-40B4-BE49-F238E27FC236}">
                <a16:creationId xmlns:a16="http://schemas.microsoft.com/office/drawing/2014/main" id="{846CA31A-17B9-6178-CD38-62FA19FA98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471659-4240-5539-A094-EC10D4D9DA0D}"/>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443027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F7932-9AA7-0C14-124B-2D174EFCD0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EF7B18-472E-52B0-804B-BBFDA6FC6B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2561AEC-C599-3AC4-6F70-EE00C322FD8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F5DD1E-1142-9610-72B8-220AAC39C960}"/>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6" name="Footer Placeholder 5">
            <a:extLst>
              <a:ext uri="{FF2B5EF4-FFF2-40B4-BE49-F238E27FC236}">
                <a16:creationId xmlns:a16="http://schemas.microsoft.com/office/drawing/2014/main" id="{D75E21C1-775D-57B5-CB0D-B4AA5D3207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132B43-55B5-CF32-1BF5-AA2EB7C9D05A}"/>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2621959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9F196-3E19-A89D-2E4A-A770376486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B4DAAFF-C035-633F-1416-5189F18D3C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24CF6E-2A73-4F8F-5966-6D577D64386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1349C6-D51C-7A5A-6F60-DA3ACA5EB7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BCBF32-6172-C620-A0C1-AE13A2A36C6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D412B5D-0890-C6F0-C8A3-A7C6DD07FF21}"/>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8" name="Footer Placeholder 7">
            <a:extLst>
              <a:ext uri="{FF2B5EF4-FFF2-40B4-BE49-F238E27FC236}">
                <a16:creationId xmlns:a16="http://schemas.microsoft.com/office/drawing/2014/main" id="{2F8F36CC-31FC-379A-E809-EC3E732E9F6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A38A07-770D-E8D2-9EBD-FB2C47CD84DB}"/>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2048477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7C316-3CFF-B8BB-69D8-7591D56E89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084240-BF20-4D08-2131-A3ECDA11DA98}"/>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4" name="Footer Placeholder 3">
            <a:extLst>
              <a:ext uri="{FF2B5EF4-FFF2-40B4-BE49-F238E27FC236}">
                <a16:creationId xmlns:a16="http://schemas.microsoft.com/office/drawing/2014/main" id="{5DB3A67C-6C53-F7C7-7F4D-212877C94E7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930FAD-8B80-8771-7E59-C5884ADE18A8}"/>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2508288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730AC5-1947-8E11-2AF8-EAECDC03587F}"/>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3" name="Footer Placeholder 2">
            <a:extLst>
              <a:ext uri="{FF2B5EF4-FFF2-40B4-BE49-F238E27FC236}">
                <a16:creationId xmlns:a16="http://schemas.microsoft.com/office/drawing/2014/main" id="{B150AF83-DD27-4B7B-0BF4-BDDD5E433C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FA6F5A-D3F2-2C6A-E60A-D8FE13F842FA}"/>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412129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EF06D-7169-35A7-63F2-9F8190CEDF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F613D74-14DB-4052-6BA2-E27DEEF68A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9C01D8-C359-DB2A-4208-3DB12719D2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85FBE3-6557-2B04-03B8-138E8F916DAB}"/>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6" name="Footer Placeholder 5">
            <a:extLst>
              <a:ext uri="{FF2B5EF4-FFF2-40B4-BE49-F238E27FC236}">
                <a16:creationId xmlns:a16="http://schemas.microsoft.com/office/drawing/2014/main" id="{1CB275C2-CBB7-20A1-4041-E2442D5B79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87D24B-B235-2DF4-499F-68AF0CEFB46C}"/>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155563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4C43A-EDB1-7477-692D-B71F1CA4D4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AA32F18-6048-469D-E2F1-BC0DC91807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5888A1-B57D-2282-ACD4-CF5ED874D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D794F1-BBAA-9ADF-2989-8499DC5655C8}"/>
              </a:ext>
            </a:extLst>
          </p:cNvPr>
          <p:cNvSpPr>
            <a:spLocks noGrp="1"/>
          </p:cNvSpPr>
          <p:nvPr>
            <p:ph type="dt" sz="half" idx="10"/>
          </p:nvPr>
        </p:nvSpPr>
        <p:spPr/>
        <p:txBody>
          <a:bodyPr/>
          <a:lstStyle/>
          <a:p>
            <a:fld id="{983948F1-DB62-9E44-BDAF-A763F4D8F243}" type="datetimeFigureOut">
              <a:rPr lang="en-US" smtClean="0"/>
              <a:t>3/2/24</a:t>
            </a:fld>
            <a:endParaRPr lang="en-US"/>
          </a:p>
        </p:txBody>
      </p:sp>
      <p:sp>
        <p:nvSpPr>
          <p:cNvPr id="6" name="Footer Placeholder 5">
            <a:extLst>
              <a:ext uri="{FF2B5EF4-FFF2-40B4-BE49-F238E27FC236}">
                <a16:creationId xmlns:a16="http://schemas.microsoft.com/office/drawing/2014/main" id="{EE9ED22B-846F-9913-42C7-1E7A920EB4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A02A5D-9F9D-8B64-F84E-1144C75C53D3}"/>
              </a:ext>
            </a:extLst>
          </p:cNvPr>
          <p:cNvSpPr>
            <a:spLocks noGrp="1"/>
          </p:cNvSpPr>
          <p:nvPr>
            <p:ph type="sldNum" sz="quarter" idx="12"/>
          </p:nvPr>
        </p:nvSpPr>
        <p:spPr/>
        <p:txBody>
          <a:bodyPr/>
          <a:lstStyle/>
          <a:p>
            <a:fld id="{AFD81028-7236-9844-9AAA-5BF071CFE28A}" type="slidenum">
              <a:rPr lang="en-US" smtClean="0"/>
              <a:t>‹#›</a:t>
            </a:fld>
            <a:endParaRPr lang="en-US"/>
          </a:p>
        </p:txBody>
      </p:sp>
    </p:spTree>
    <p:extLst>
      <p:ext uri="{BB962C8B-B14F-4D97-AF65-F5344CB8AC3E}">
        <p14:creationId xmlns:p14="http://schemas.microsoft.com/office/powerpoint/2010/main" val="4202979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8B90E2-B88D-8687-D38A-69FA7AB959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F1DD5B5-EDFF-9131-E763-2483C07EBA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AD31B1-D61F-4A10-5C07-3612FEB2A2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83948F1-DB62-9E44-BDAF-A763F4D8F243}" type="datetimeFigureOut">
              <a:rPr lang="en-US" smtClean="0"/>
              <a:t>3/2/24</a:t>
            </a:fld>
            <a:endParaRPr lang="en-US"/>
          </a:p>
        </p:txBody>
      </p:sp>
      <p:sp>
        <p:nvSpPr>
          <p:cNvPr id="5" name="Footer Placeholder 4">
            <a:extLst>
              <a:ext uri="{FF2B5EF4-FFF2-40B4-BE49-F238E27FC236}">
                <a16:creationId xmlns:a16="http://schemas.microsoft.com/office/drawing/2014/main" id="{A4A3A0DA-2C2C-73E2-B4C3-DABB9C71F4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1C78BF7-FAD6-0A26-6554-31BB4CA986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FD81028-7236-9844-9AAA-5BF071CFE28A}" type="slidenum">
              <a:rPr lang="en-US" smtClean="0"/>
              <a:t>‹#›</a:t>
            </a:fld>
            <a:endParaRPr lang="en-US"/>
          </a:p>
        </p:txBody>
      </p:sp>
    </p:spTree>
    <p:extLst>
      <p:ext uri="{BB962C8B-B14F-4D97-AF65-F5344CB8AC3E}">
        <p14:creationId xmlns:p14="http://schemas.microsoft.com/office/powerpoint/2010/main" val="32121868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2.png"/><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2.png"/><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7.jpe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png"/><Relationship Id="rId1" Type="http://schemas.openxmlformats.org/officeDocument/2006/relationships/slideLayout" Target="../slideLayouts/slideLayout2.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19.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33.png"/><Relationship Id="rId3" Type="http://schemas.openxmlformats.org/officeDocument/2006/relationships/slide" Target="slide20.xml"/><Relationship Id="rId7" Type="http://schemas.openxmlformats.org/officeDocument/2006/relationships/image" Target="../media/image31.png"/><Relationship Id="rId12" Type="http://schemas.openxmlformats.org/officeDocument/2006/relationships/slide" Target="slide23.xml"/><Relationship Id="rId2" Type="http://schemas.openxmlformats.org/officeDocument/2006/relationships/image" Target="../media/image30.png"/><Relationship Id="rId16"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slide" Target="slide21.xml"/><Relationship Id="rId11" Type="http://schemas.openxmlformats.org/officeDocument/2006/relationships/image" Target="../media/image33.png"/><Relationship Id="rId5" Type="http://schemas.openxmlformats.org/officeDocument/2006/relationships/image" Target="../media/image31.png"/><Relationship Id="rId15" Type="http://schemas.openxmlformats.org/officeDocument/2006/relationships/image" Target="../media/image35.png"/><Relationship Id="rId10" Type="http://schemas.openxmlformats.org/officeDocument/2006/relationships/image" Target="../media/image32.png"/><Relationship Id="rId4" Type="http://schemas.openxmlformats.org/officeDocument/2006/relationships/image" Target="../media/image30.png"/><Relationship Id="rId9" Type="http://schemas.openxmlformats.org/officeDocument/2006/relationships/slide" Target="slide22.xml"/><Relationship Id="rId14" Type="http://schemas.openxmlformats.org/officeDocument/2006/relationships/image" Target="../media/image34.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7.jpeg"/><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4.png"/><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7.jpeg"/><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39.png"/></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7.jpeg"/><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3.png"/><Relationship Id="rId1" Type="http://schemas.openxmlformats.org/officeDocument/2006/relationships/slideLayout" Target="../slideLayouts/slideLayout2.xml"/><Relationship Id="rId4" Type="http://schemas.microsoft.com/office/2007/relationships/hdphoto" Target="../media/hdphoto2.wdp"/></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4.png"/><Relationship Id="rId1" Type="http://schemas.openxmlformats.org/officeDocument/2006/relationships/slideLayout" Target="../slideLayouts/slideLayout2.xml"/><Relationship Id="rId4" Type="http://schemas.microsoft.com/office/2007/relationships/hdphoto" Target="../media/hdphoto2.wdp"/></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5.jpg"/><Relationship Id="rId1" Type="http://schemas.openxmlformats.org/officeDocument/2006/relationships/slideLayout" Target="../slideLayouts/slideLayout2.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emf"/><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2.png"/><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rson holding a small plant&#10;&#10;Description automatically generated">
            <a:extLst>
              <a:ext uri="{FF2B5EF4-FFF2-40B4-BE49-F238E27FC236}">
                <a16:creationId xmlns:a16="http://schemas.microsoft.com/office/drawing/2014/main" id="{466D5195-2C9A-3633-CF0E-6D583E427A61}"/>
              </a:ext>
            </a:extLst>
          </p:cNvPr>
          <p:cNvPicPr>
            <a:picLocks noChangeAspect="1"/>
          </p:cNvPicPr>
          <p:nvPr/>
        </p:nvPicPr>
        <p:blipFill rotWithShape="1">
          <a:blip r:embed="rId2">
            <a:alphaModFix/>
          </a:blip>
          <a:srcRect t="15429"/>
          <a:stretch/>
        </p:blipFill>
        <p:spPr>
          <a:xfrm flipH="1">
            <a:off x="-1447800" y="-431755"/>
            <a:ext cx="16433796" cy="8556625"/>
          </a:xfrm>
          <a:prstGeom prst="rect">
            <a:avLst/>
          </a:prstGeom>
        </p:spPr>
      </p:pic>
      <p:sp>
        <p:nvSpPr>
          <p:cNvPr id="8" name="Rounded Rectangle 7">
            <a:extLst>
              <a:ext uri="{FF2B5EF4-FFF2-40B4-BE49-F238E27FC236}">
                <a16:creationId xmlns:a16="http://schemas.microsoft.com/office/drawing/2014/main" id="{66EF77B1-0EB0-9FFB-FB33-618812B0BF8F}"/>
              </a:ext>
            </a:extLst>
          </p:cNvPr>
          <p:cNvSpPr/>
          <p:nvPr/>
        </p:nvSpPr>
        <p:spPr>
          <a:xfrm>
            <a:off x="-1447800" y="4495755"/>
            <a:ext cx="15669131" cy="2794000"/>
          </a:xfrm>
          <a:prstGeom prst="roundRect">
            <a:avLst/>
          </a:prstGeom>
          <a:solidFill>
            <a:schemeClr val="tx1">
              <a:alpha val="5106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b="1" dirty="0">
                <a:solidFill>
                  <a:schemeClr val="bg1"/>
                </a:solidFill>
              </a:rPr>
              <a:t>GREEN TERPS – </a:t>
            </a:r>
          </a:p>
          <a:p>
            <a:pPr algn="ctr"/>
            <a:r>
              <a:rPr lang="en-US" sz="6000" b="1" dirty="0">
                <a:solidFill>
                  <a:schemeClr val="bg1"/>
                </a:solidFill>
              </a:rPr>
              <a:t>LET’S BRING THE CHANGE !</a:t>
            </a:r>
          </a:p>
          <a:p>
            <a:pPr algn="ctr"/>
            <a:endParaRPr lang="en-US" dirty="0"/>
          </a:p>
        </p:txBody>
      </p:sp>
      <p:sp>
        <p:nvSpPr>
          <p:cNvPr id="11" name="Rectangle 10">
            <a:extLst>
              <a:ext uri="{FF2B5EF4-FFF2-40B4-BE49-F238E27FC236}">
                <a16:creationId xmlns:a16="http://schemas.microsoft.com/office/drawing/2014/main" id="{EF55B895-B707-BEAE-706B-01F658D1066D}"/>
              </a:ext>
            </a:extLst>
          </p:cNvPr>
          <p:cNvSpPr/>
          <p:nvPr/>
        </p:nvSpPr>
        <p:spPr>
          <a:xfrm>
            <a:off x="15216120" y="-384130"/>
            <a:ext cx="8356600" cy="8509000"/>
          </a:xfrm>
          <a:prstGeom prst="rect">
            <a:avLst/>
          </a:prstGeom>
          <a:solidFill>
            <a:schemeClr val="tx1">
              <a:alpha val="5211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t>GREEN TERPS – LET’S BRING THE CHANGE !</a:t>
            </a:r>
          </a:p>
          <a:p>
            <a:pPr algn="ctr"/>
            <a:endParaRPr lang="en-US" sz="3600" dirty="0"/>
          </a:p>
          <a:p>
            <a:r>
              <a:rPr lang="en-US" sz="3600" dirty="0">
                <a:solidFill>
                  <a:schemeClr val="bg1"/>
                </a:solidFill>
                <a:latin typeface="Helvetica Neue" panose="02000503000000020004" pitchFamily="2" charset="0"/>
              </a:rPr>
              <a:t>It is </a:t>
            </a:r>
            <a:r>
              <a:rPr lang="en-US" sz="3600" dirty="0">
                <a:solidFill>
                  <a:schemeClr val="bg1"/>
                </a:solidFill>
                <a:effectLst/>
                <a:latin typeface="Helvetica Neue" panose="02000503000000020004" pitchFamily="2" charset="0"/>
              </a:rPr>
              <a:t>a partnership initiative between the Office of Sustainability and the Department of Resident Life at the University of Maryland. </a:t>
            </a:r>
          </a:p>
          <a:p>
            <a:endParaRPr lang="en-US" sz="3600" dirty="0">
              <a:solidFill>
                <a:schemeClr val="bg1"/>
              </a:solidFill>
              <a:effectLst/>
              <a:latin typeface="Helvetica Neue" panose="02000503000000020004" pitchFamily="2" charset="0"/>
            </a:endParaRPr>
          </a:p>
          <a:p>
            <a:r>
              <a:rPr lang="en-US" sz="3600" dirty="0">
                <a:solidFill>
                  <a:schemeClr val="bg1"/>
                </a:solidFill>
                <a:effectLst/>
                <a:latin typeface="Helvetica Neue" panose="02000503000000020004" pitchFamily="2" charset="0"/>
              </a:rPr>
              <a:t>Spanning from Fall 2018 to Spring 2023, the program aimed to promote environmentally responsible choices among UMD students.</a:t>
            </a:r>
          </a:p>
          <a:p>
            <a:pPr algn="ctr"/>
            <a:endParaRPr lang="en-US" dirty="0"/>
          </a:p>
        </p:txBody>
      </p:sp>
    </p:spTree>
    <p:extLst>
      <p:ext uri="{BB962C8B-B14F-4D97-AF65-F5344CB8AC3E}">
        <p14:creationId xmlns:p14="http://schemas.microsoft.com/office/powerpoint/2010/main" val="1354419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a:extLst>
              <a:ext uri="{FF2B5EF4-FFF2-40B4-BE49-F238E27FC236}">
                <a16:creationId xmlns:a16="http://schemas.microsoft.com/office/drawing/2014/main" id="{F0B84C9B-23D9-70CC-933E-2667713C12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967" y="7889939"/>
            <a:ext cx="11384102" cy="4577357"/>
          </a:xfrm>
          <a:prstGeom prst="rect">
            <a:avLst/>
          </a:prstGeom>
        </p:spPr>
      </p:pic>
      <p:sp>
        <p:nvSpPr>
          <p:cNvPr id="2" name="Title 1">
            <a:extLst>
              <a:ext uri="{FF2B5EF4-FFF2-40B4-BE49-F238E27FC236}">
                <a16:creationId xmlns:a16="http://schemas.microsoft.com/office/drawing/2014/main" id="{2DF1929C-01D4-04BB-DD9F-2BE3BE20F0DD}"/>
              </a:ext>
            </a:extLst>
          </p:cNvPr>
          <p:cNvSpPr>
            <a:spLocks noGrp="1"/>
          </p:cNvSpPr>
          <p:nvPr>
            <p:ph type="title"/>
          </p:nvPr>
        </p:nvSpPr>
        <p:spPr>
          <a:xfrm>
            <a:off x="7315862" y="8625944"/>
            <a:ext cx="5540675" cy="1664573"/>
          </a:xfrm>
        </p:spPr>
        <p:txBody>
          <a:bodyPr>
            <a:normAutofit/>
          </a:bodyPr>
          <a:lstStyle/>
          <a:p>
            <a:r>
              <a:rPr lang="en-US">
                <a:cs typeface="Posterama"/>
              </a:rPr>
              <a:t>Green Terp Program</a:t>
            </a:r>
          </a:p>
        </p:txBody>
      </p:sp>
      <p:sp>
        <p:nvSpPr>
          <p:cNvPr id="24" name="Title 1">
            <a:extLst>
              <a:ext uri="{FF2B5EF4-FFF2-40B4-BE49-F238E27FC236}">
                <a16:creationId xmlns:a16="http://schemas.microsoft.com/office/drawing/2014/main" id="{769D7058-E4AD-1339-D8BC-655CA0D57BBE}"/>
              </a:ext>
            </a:extLst>
          </p:cNvPr>
          <p:cNvSpPr txBox="1">
            <a:spLocks/>
          </p:cNvSpPr>
          <p:nvPr/>
        </p:nvSpPr>
        <p:spPr>
          <a:xfrm>
            <a:off x="3986592" y="9131687"/>
            <a:ext cx="3329020" cy="1664573"/>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US">
                <a:cs typeface="Posterama"/>
              </a:rPr>
              <a:t>Let's Dive in</a:t>
            </a:r>
          </a:p>
        </p:txBody>
      </p:sp>
      <p:pic>
        <p:nvPicPr>
          <p:cNvPr id="9" name="Picture 8" descr="A cartoon turtle holding a letter&#10;&#10;Description automatically generated">
            <a:extLst>
              <a:ext uri="{FF2B5EF4-FFF2-40B4-BE49-F238E27FC236}">
                <a16:creationId xmlns:a16="http://schemas.microsoft.com/office/drawing/2014/main" id="{3AB3CE05-E087-FA18-D153-1311B968C506}"/>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456102" y="5113180"/>
            <a:ext cx="2800124" cy="1551706"/>
          </a:xfrm>
          <a:prstGeom prst="rect">
            <a:avLst/>
          </a:prstGeom>
        </p:spPr>
      </p:pic>
      <p:sp>
        <p:nvSpPr>
          <p:cNvPr id="3" name="Oval Callout 2">
            <a:extLst>
              <a:ext uri="{FF2B5EF4-FFF2-40B4-BE49-F238E27FC236}">
                <a16:creationId xmlns:a16="http://schemas.microsoft.com/office/drawing/2014/main" id="{F2E883DB-CCAF-AFD3-85F6-F01F8946389D}"/>
              </a:ext>
            </a:extLst>
          </p:cNvPr>
          <p:cNvSpPr/>
          <p:nvPr/>
        </p:nvSpPr>
        <p:spPr>
          <a:xfrm>
            <a:off x="849444" y="3577768"/>
            <a:ext cx="2503049" cy="1482546"/>
          </a:xfrm>
          <a:prstGeom prst="wedgeEllipseCallout">
            <a:avLst/>
          </a:prstGeom>
          <a:solidFill>
            <a:schemeClr val="bg1">
              <a:lumMod val="75000"/>
              <a:alpha val="50419"/>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Let's talk about Registration</a:t>
            </a:r>
          </a:p>
        </p:txBody>
      </p:sp>
      <p:sp>
        <p:nvSpPr>
          <p:cNvPr id="5" name="Title 1">
            <a:extLst>
              <a:ext uri="{FF2B5EF4-FFF2-40B4-BE49-F238E27FC236}">
                <a16:creationId xmlns:a16="http://schemas.microsoft.com/office/drawing/2014/main" id="{84FCE33A-5A04-4407-F389-04B24A24979E}"/>
              </a:ext>
            </a:extLst>
          </p:cNvPr>
          <p:cNvSpPr txBox="1">
            <a:spLocks/>
          </p:cNvSpPr>
          <p:nvPr/>
        </p:nvSpPr>
        <p:spPr>
          <a:xfrm>
            <a:off x="474822" y="652435"/>
            <a:ext cx="10515600" cy="1325563"/>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US" dirty="0">
                <a:cs typeface="Posterama"/>
              </a:rPr>
              <a:t>Registration</a:t>
            </a:r>
          </a:p>
          <a:p>
            <a:r>
              <a:rPr lang="en-US" dirty="0"/>
              <a:t>for each</a:t>
            </a:r>
          </a:p>
          <a:p>
            <a:r>
              <a:rPr lang="en-US" dirty="0"/>
              <a:t>Grade every</a:t>
            </a:r>
          </a:p>
          <a:p>
            <a:r>
              <a:rPr lang="en-US" dirty="0"/>
              <a:t>Year</a:t>
            </a:r>
          </a:p>
        </p:txBody>
      </p:sp>
      <p:pic>
        <p:nvPicPr>
          <p:cNvPr id="4" name="Picture 3" descr="A graph of different colored columns&#10;&#10;Description automatically generated">
            <a:extLst>
              <a:ext uri="{FF2B5EF4-FFF2-40B4-BE49-F238E27FC236}">
                <a16:creationId xmlns:a16="http://schemas.microsoft.com/office/drawing/2014/main" id="{528DBD3B-8BAF-23BB-10EE-A3DFDCAF5E27}"/>
              </a:ext>
            </a:extLst>
          </p:cNvPr>
          <p:cNvPicPr>
            <a:picLocks noChangeAspect="1"/>
          </p:cNvPicPr>
          <p:nvPr/>
        </p:nvPicPr>
        <p:blipFill>
          <a:blip r:embed="rId5"/>
          <a:stretch>
            <a:fillRect/>
          </a:stretch>
        </p:blipFill>
        <p:spPr>
          <a:xfrm>
            <a:off x="3448374" y="434476"/>
            <a:ext cx="8304507" cy="4555456"/>
          </a:xfrm>
          <a:prstGeom prst="rect">
            <a:avLst/>
          </a:prstGeom>
        </p:spPr>
      </p:pic>
      <p:pic>
        <p:nvPicPr>
          <p:cNvPr id="7" name="Picture 6">
            <a:extLst>
              <a:ext uri="{FF2B5EF4-FFF2-40B4-BE49-F238E27FC236}">
                <a16:creationId xmlns:a16="http://schemas.microsoft.com/office/drawing/2014/main" id="{59B383B8-DC9C-4A82-FFF5-4C90B226D2D3}"/>
              </a:ext>
            </a:extLst>
          </p:cNvPr>
          <p:cNvPicPr>
            <a:picLocks noChangeAspect="1"/>
          </p:cNvPicPr>
          <p:nvPr/>
        </p:nvPicPr>
        <p:blipFill>
          <a:blip r:embed="rId6"/>
          <a:stretch>
            <a:fillRect/>
          </a:stretch>
        </p:blipFill>
        <p:spPr>
          <a:xfrm>
            <a:off x="2564404" y="6962273"/>
            <a:ext cx="9100540" cy="6858000"/>
          </a:xfrm>
          <a:prstGeom prst="rect">
            <a:avLst/>
          </a:prstGeom>
        </p:spPr>
      </p:pic>
    </p:spTree>
    <p:extLst>
      <p:ext uri="{BB962C8B-B14F-4D97-AF65-F5344CB8AC3E}">
        <p14:creationId xmlns:p14="http://schemas.microsoft.com/office/powerpoint/2010/main" val="3724103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a:extLst>
              <a:ext uri="{FF2B5EF4-FFF2-40B4-BE49-F238E27FC236}">
                <a16:creationId xmlns:a16="http://schemas.microsoft.com/office/drawing/2014/main" id="{F0B84C9B-23D9-70CC-933E-2667713C12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967" y="7889939"/>
            <a:ext cx="11384102" cy="4577357"/>
          </a:xfrm>
          <a:prstGeom prst="rect">
            <a:avLst/>
          </a:prstGeom>
        </p:spPr>
      </p:pic>
      <p:sp>
        <p:nvSpPr>
          <p:cNvPr id="2" name="Title 1">
            <a:extLst>
              <a:ext uri="{FF2B5EF4-FFF2-40B4-BE49-F238E27FC236}">
                <a16:creationId xmlns:a16="http://schemas.microsoft.com/office/drawing/2014/main" id="{2DF1929C-01D4-04BB-DD9F-2BE3BE20F0DD}"/>
              </a:ext>
            </a:extLst>
          </p:cNvPr>
          <p:cNvSpPr>
            <a:spLocks noGrp="1"/>
          </p:cNvSpPr>
          <p:nvPr>
            <p:ph type="title"/>
          </p:nvPr>
        </p:nvSpPr>
        <p:spPr>
          <a:xfrm>
            <a:off x="7315862" y="8625944"/>
            <a:ext cx="5540675" cy="1664573"/>
          </a:xfrm>
        </p:spPr>
        <p:txBody>
          <a:bodyPr>
            <a:normAutofit/>
          </a:bodyPr>
          <a:lstStyle/>
          <a:p>
            <a:r>
              <a:rPr lang="en-US">
                <a:cs typeface="Posterama"/>
              </a:rPr>
              <a:t>Green Terp Program</a:t>
            </a:r>
          </a:p>
        </p:txBody>
      </p:sp>
      <p:sp>
        <p:nvSpPr>
          <p:cNvPr id="24" name="Title 1">
            <a:extLst>
              <a:ext uri="{FF2B5EF4-FFF2-40B4-BE49-F238E27FC236}">
                <a16:creationId xmlns:a16="http://schemas.microsoft.com/office/drawing/2014/main" id="{769D7058-E4AD-1339-D8BC-655CA0D57BBE}"/>
              </a:ext>
            </a:extLst>
          </p:cNvPr>
          <p:cNvSpPr txBox="1">
            <a:spLocks/>
          </p:cNvSpPr>
          <p:nvPr/>
        </p:nvSpPr>
        <p:spPr>
          <a:xfrm>
            <a:off x="3986592" y="9131687"/>
            <a:ext cx="3329020" cy="1664573"/>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US">
                <a:cs typeface="Posterama"/>
              </a:rPr>
              <a:t>Let's Dive in</a:t>
            </a:r>
          </a:p>
        </p:txBody>
      </p:sp>
      <p:pic>
        <p:nvPicPr>
          <p:cNvPr id="9" name="Picture 8" descr="A cartoon turtle holding a letter&#10;&#10;Description automatically generated">
            <a:extLst>
              <a:ext uri="{FF2B5EF4-FFF2-40B4-BE49-F238E27FC236}">
                <a16:creationId xmlns:a16="http://schemas.microsoft.com/office/drawing/2014/main" id="{3AB3CE05-E087-FA18-D153-1311B968C506}"/>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914594" y="7018180"/>
            <a:ext cx="2800124" cy="1551706"/>
          </a:xfrm>
          <a:prstGeom prst="rect">
            <a:avLst/>
          </a:prstGeom>
        </p:spPr>
      </p:pic>
      <p:sp>
        <p:nvSpPr>
          <p:cNvPr id="3" name="Oval Callout 2">
            <a:extLst>
              <a:ext uri="{FF2B5EF4-FFF2-40B4-BE49-F238E27FC236}">
                <a16:creationId xmlns:a16="http://schemas.microsoft.com/office/drawing/2014/main" id="{F2E883DB-CCAF-AFD3-85F6-F01F8946389D}"/>
              </a:ext>
            </a:extLst>
          </p:cNvPr>
          <p:cNvSpPr/>
          <p:nvPr/>
        </p:nvSpPr>
        <p:spPr>
          <a:xfrm>
            <a:off x="9360596" y="3429242"/>
            <a:ext cx="2503049" cy="1482546"/>
          </a:xfrm>
          <a:prstGeom prst="wedgeEllipseCallout">
            <a:avLst/>
          </a:prstGeom>
          <a:solidFill>
            <a:schemeClr val="bg1">
              <a:lumMod val="75000"/>
              <a:alpha val="50419"/>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 It declined!</a:t>
            </a:r>
          </a:p>
          <a:p>
            <a:pPr algn="ctr"/>
            <a:r>
              <a:rPr lang="en-US" dirty="0">
                <a:solidFill>
                  <a:schemeClr val="tx1"/>
                </a:solidFill>
              </a:rPr>
              <a:t>How can we improve it?</a:t>
            </a:r>
          </a:p>
        </p:txBody>
      </p:sp>
      <p:sp>
        <p:nvSpPr>
          <p:cNvPr id="5" name="Title 1">
            <a:extLst>
              <a:ext uri="{FF2B5EF4-FFF2-40B4-BE49-F238E27FC236}">
                <a16:creationId xmlns:a16="http://schemas.microsoft.com/office/drawing/2014/main" id="{84FCE33A-5A04-4407-F389-04B24A24979E}"/>
              </a:ext>
            </a:extLst>
          </p:cNvPr>
          <p:cNvSpPr txBox="1">
            <a:spLocks/>
          </p:cNvSpPr>
          <p:nvPr/>
        </p:nvSpPr>
        <p:spPr>
          <a:xfrm>
            <a:off x="886226" y="217103"/>
            <a:ext cx="10515600" cy="1325563"/>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US" dirty="0">
                <a:cs typeface="Posterama"/>
              </a:rPr>
              <a:t>How is the engagement in the program?</a:t>
            </a:r>
            <a:endParaRPr lang="en-US" dirty="0"/>
          </a:p>
        </p:txBody>
      </p:sp>
      <p:pic>
        <p:nvPicPr>
          <p:cNvPr id="4" name="Picture 3" descr="A graph of different colored columns&#10;&#10;Description automatically generated">
            <a:extLst>
              <a:ext uri="{FF2B5EF4-FFF2-40B4-BE49-F238E27FC236}">
                <a16:creationId xmlns:a16="http://schemas.microsoft.com/office/drawing/2014/main" id="{528DBD3B-8BAF-23BB-10EE-A3DFDCAF5E27}"/>
              </a:ext>
            </a:extLst>
          </p:cNvPr>
          <p:cNvPicPr>
            <a:picLocks noChangeAspect="1"/>
          </p:cNvPicPr>
          <p:nvPr/>
        </p:nvPicPr>
        <p:blipFill>
          <a:blip r:embed="rId5"/>
          <a:stretch>
            <a:fillRect/>
          </a:stretch>
        </p:blipFill>
        <p:spPr>
          <a:xfrm>
            <a:off x="13735374" y="214917"/>
            <a:ext cx="8304507" cy="4555456"/>
          </a:xfrm>
          <a:prstGeom prst="rect">
            <a:avLst/>
          </a:prstGeom>
        </p:spPr>
      </p:pic>
      <p:pic>
        <p:nvPicPr>
          <p:cNvPr id="7" name="Picture 6">
            <a:extLst>
              <a:ext uri="{FF2B5EF4-FFF2-40B4-BE49-F238E27FC236}">
                <a16:creationId xmlns:a16="http://schemas.microsoft.com/office/drawing/2014/main" id="{59B383B8-DC9C-4A82-FFF5-4C90B226D2D3}"/>
              </a:ext>
            </a:extLst>
          </p:cNvPr>
          <p:cNvPicPr>
            <a:picLocks noChangeAspect="1"/>
          </p:cNvPicPr>
          <p:nvPr/>
        </p:nvPicPr>
        <p:blipFill>
          <a:blip r:embed="rId6"/>
          <a:stretch>
            <a:fillRect/>
          </a:stretch>
        </p:blipFill>
        <p:spPr>
          <a:xfrm>
            <a:off x="1182471" y="1273104"/>
            <a:ext cx="7105134" cy="5353373"/>
          </a:xfrm>
          <a:prstGeom prst="rect">
            <a:avLst/>
          </a:prstGeom>
        </p:spPr>
      </p:pic>
      <p:pic>
        <p:nvPicPr>
          <p:cNvPr id="6" name="Picture 5" descr="A turtle with a letter m&#10;&#10;Description automatically generated">
            <a:extLst>
              <a:ext uri="{FF2B5EF4-FFF2-40B4-BE49-F238E27FC236}">
                <a16:creationId xmlns:a16="http://schemas.microsoft.com/office/drawing/2014/main" id="{E4829C30-967C-1EB0-0A67-F68C3942E8B8}"/>
              </a:ext>
            </a:extLst>
          </p:cNvPr>
          <p:cNvPicPr>
            <a:picLocks noChangeAspect="1"/>
          </p:cNvPicPr>
          <p:nvPr/>
        </p:nvPicPr>
        <p:blipFill>
          <a:blip r:embed="rId7"/>
          <a:stretch>
            <a:fillRect/>
          </a:stretch>
        </p:blipFill>
        <p:spPr>
          <a:xfrm>
            <a:off x="8849774" y="5063103"/>
            <a:ext cx="2809875" cy="1562100"/>
          </a:xfrm>
          <a:prstGeom prst="rect">
            <a:avLst/>
          </a:prstGeom>
        </p:spPr>
      </p:pic>
      <p:pic>
        <p:nvPicPr>
          <p:cNvPr id="8" name="Picture 7" descr="A blue pie chart with white text&#10;&#10;Description automatically generated">
            <a:extLst>
              <a:ext uri="{FF2B5EF4-FFF2-40B4-BE49-F238E27FC236}">
                <a16:creationId xmlns:a16="http://schemas.microsoft.com/office/drawing/2014/main" id="{60C8137B-1866-3617-F725-5737A6038EA5}"/>
              </a:ext>
            </a:extLst>
          </p:cNvPr>
          <p:cNvPicPr>
            <a:picLocks noChangeAspect="1"/>
          </p:cNvPicPr>
          <p:nvPr/>
        </p:nvPicPr>
        <p:blipFill>
          <a:blip r:embed="rId8"/>
          <a:stretch>
            <a:fillRect/>
          </a:stretch>
        </p:blipFill>
        <p:spPr>
          <a:xfrm>
            <a:off x="13285573" y="1033105"/>
            <a:ext cx="9917331" cy="6858000"/>
          </a:xfrm>
          <a:prstGeom prst="rect">
            <a:avLst/>
          </a:prstGeom>
        </p:spPr>
      </p:pic>
    </p:spTree>
    <p:extLst>
      <p:ext uri="{BB962C8B-B14F-4D97-AF65-F5344CB8AC3E}">
        <p14:creationId xmlns:p14="http://schemas.microsoft.com/office/powerpoint/2010/main" val="1535996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4FCE33A-5A04-4407-F389-04B24A24979E}"/>
              </a:ext>
            </a:extLst>
          </p:cNvPr>
          <p:cNvSpPr txBox="1">
            <a:spLocks/>
          </p:cNvSpPr>
          <p:nvPr/>
        </p:nvSpPr>
        <p:spPr>
          <a:xfrm>
            <a:off x="886226" y="217103"/>
            <a:ext cx="10515600" cy="1325563"/>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US" dirty="0">
                <a:cs typeface="Posterama"/>
              </a:rPr>
              <a:t>How did they know about Green Terp?</a:t>
            </a:r>
            <a:endParaRPr lang="en-US" dirty="0"/>
          </a:p>
        </p:txBody>
      </p:sp>
      <p:pic>
        <p:nvPicPr>
          <p:cNvPr id="4" name="Picture 3" descr="A graph of different colored columns&#10;&#10;Description automatically generated">
            <a:extLst>
              <a:ext uri="{FF2B5EF4-FFF2-40B4-BE49-F238E27FC236}">
                <a16:creationId xmlns:a16="http://schemas.microsoft.com/office/drawing/2014/main" id="{528DBD3B-8BAF-23BB-10EE-A3DFDCAF5E27}"/>
              </a:ext>
            </a:extLst>
          </p:cNvPr>
          <p:cNvPicPr>
            <a:picLocks noChangeAspect="1"/>
          </p:cNvPicPr>
          <p:nvPr/>
        </p:nvPicPr>
        <p:blipFill>
          <a:blip r:embed="rId2"/>
          <a:stretch>
            <a:fillRect/>
          </a:stretch>
        </p:blipFill>
        <p:spPr>
          <a:xfrm>
            <a:off x="13735374" y="214917"/>
            <a:ext cx="8304507" cy="4555456"/>
          </a:xfrm>
          <a:prstGeom prst="rect">
            <a:avLst/>
          </a:prstGeom>
        </p:spPr>
      </p:pic>
      <p:pic>
        <p:nvPicPr>
          <p:cNvPr id="8" name="Picture 7" descr="A blue pie chart with white text&#10;&#10;Description automatically generated">
            <a:extLst>
              <a:ext uri="{FF2B5EF4-FFF2-40B4-BE49-F238E27FC236}">
                <a16:creationId xmlns:a16="http://schemas.microsoft.com/office/drawing/2014/main" id="{60C8137B-1866-3617-F725-5737A6038EA5}"/>
              </a:ext>
            </a:extLst>
          </p:cNvPr>
          <p:cNvPicPr>
            <a:picLocks noChangeAspect="1"/>
          </p:cNvPicPr>
          <p:nvPr/>
        </p:nvPicPr>
        <p:blipFill>
          <a:blip r:embed="rId3"/>
          <a:stretch>
            <a:fillRect/>
          </a:stretch>
        </p:blipFill>
        <p:spPr>
          <a:xfrm>
            <a:off x="1597037" y="1250819"/>
            <a:ext cx="7869456" cy="5442857"/>
          </a:xfrm>
          <a:prstGeom prst="rect">
            <a:avLst/>
          </a:prstGeom>
        </p:spPr>
      </p:pic>
      <p:pic>
        <p:nvPicPr>
          <p:cNvPr id="6" name="Picture 5" descr="A turtle with a letter m&#10;&#10;Description automatically generated">
            <a:extLst>
              <a:ext uri="{FF2B5EF4-FFF2-40B4-BE49-F238E27FC236}">
                <a16:creationId xmlns:a16="http://schemas.microsoft.com/office/drawing/2014/main" id="{E4829C30-967C-1EB0-0A67-F68C3942E8B8}"/>
              </a:ext>
            </a:extLst>
          </p:cNvPr>
          <p:cNvPicPr>
            <a:picLocks noChangeAspect="1"/>
          </p:cNvPicPr>
          <p:nvPr/>
        </p:nvPicPr>
        <p:blipFill>
          <a:blip r:embed="rId4"/>
          <a:stretch>
            <a:fillRect/>
          </a:stretch>
        </p:blipFill>
        <p:spPr>
          <a:xfrm>
            <a:off x="8061555" y="4834584"/>
            <a:ext cx="2809875" cy="1562100"/>
          </a:xfrm>
          <a:prstGeom prst="rect">
            <a:avLst/>
          </a:prstGeom>
        </p:spPr>
      </p:pic>
      <p:sp>
        <p:nvSpPr>
          <p:cNvPr id="3" name="Oval Callout 2">
            <a:extLst>
              <a:ext uri="{FF2B5EF4-FFF2-40B4-BE49-F238E27FC236}">
                <a16:creationId xmlns:a16="http://schemas.microsoft.com/office/drawing/2014/main" id="{F2E883DB-CCAF-AFD3-85F6-F01F8946389D}"/>
              </a:ext>
            </a:extLst>
          </p:cNvPr>
          <p:cNvSpPr/>
          <p:nvPr/>
        </p:nvSpPr>
        <p:spPr>
          <a:xfrm>
            <a:off x="8663911" y="3069624"/>
            <a:ext cx="2503049" cy="1482546"/>
          </a:xfrm>
          <a:prstGeom prst="wedgeEllipseCallout">
            <a:avLst/>
          </a:prstGeom>
          <a:solidFill>
            <a:schemeClr val="bg1">
              <a:lumMod val="75000"/>
              <a:alpha val="50419"/>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Who are the targeted audience ?</a:t>
            </a:r>
          </a:p>
        </p:txBody>
      </p:sp>
      <p:pic>
        <p:nvPicPr>
          <p:cNvPr id="12" name="Picture 11" descr="A screenshot of a graph&#10;&#10;Description automatically generated">
            <a:extLst>
              <a:ext uri="{FF2B5EF4-FFF2-40B4-BE49-F238E27FC236}">
                <a16:creationId xmlns:a16="http://schemas.microsoft.com/office/drawing/2014/main" id="{F6A11C89-6F03-B4FE-564F-E989329F7645}"/>
              </a:ext>
            </a:extLst>
          </p:cNvPr>
          <p:cNvPicPr>
            <a:picLocks noChangeAspect="1"/>
          </p:cNvPicPr>
          <p:nvPr/>
        </p:nvPicPr>
        <p:blipFill>
          <a:blip r:embed="rId5"/>
          <a:stretch>
            <a:fillRect/>
          </a:stretch>
        </p:blipFill>
        <p:spPr>
          <a:xfrm>
            <a:off x="3326130" y="-4328160"/>
            <a:ext cx="5143500" cy="4114800"/>
          </a:xfrm>
          <a:prstGeom prst="rect">
            <a:avLst/>
          </a:prstGeom>
        </p:spPr>
      </p:pic>
    </p:spTree>
    <p:extLst>
      <p:ext uri="{BB962C8B-B14F-4D97-AF65-F5344CB8AC3E}">
        <p14:creationId xmlns:p14="http://schemas.microsoft.com/office/powerpoint/2010/main" val="37830106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4FCE33A-5A04-4407-F389-04B24A24979E}"/>
              </a:ext>
            </a:extLst>
          </p:cNvPr>
          <p:cNvSpPr txBox="1">
            <a:spLocks/>
          </p:cNvSpPr>
          <p:nvPr/>
        </p:nvSpPr>
        <p:spPr>
          <a:xfrm>
            <a:off x="886226" y="217103"/>
            <a:ext cx="10515600" cy="1325563"/>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endParaRPr lang="en-US" dirty="0"/>
          </a:p>
        </p:txBody>
      </p:sp>
      <p:pic>
        <p:nvPicPr>
          <p:cNvPr id="4" name="Picture 3" descr="A graph of different colored columns&#10;&#10;Description automatically generated">
            <a:extLst>
              <a:ext uri="{FF2B5EF4-FFF2-40B4-BE49-F238E27FC236}">
                <a16:creationId xmlns:a16="http://schemas.microsoft.com/office/drawing/2014/main" id="{528DBD3B-8BAF-23BB-10EE-A3DFDCAF5E27}"/>
              </a:ext>
            </a:extLst>
          </p:cNvPr>
          <p:cNvPicPr>
            <a:picLocks noChangeAspect="1"/>
          </p:cNvPicPr>
          <p:nvPr/>
        </p:nvPicPr>
        <p:blipFill>
          <a:blip r:embed="rId2"/>
          <a:stretch>
            <a:fillRect/>
          </a:stretch>
        </p:blipFill>
        <p:spPr>
          <a:xfrm>
            <a:off x="13735374" y="214917"/>
            <a:ext cx="8304507" cy="4555456"/>
          </a:xfrm>
          <a:prstGeom prst="rect">
            <a:avLst/>
          </a:prstGeom>
        </p:spPr>
      </p:pic>
      <p:pic>
        <p:nvPicPr>
          <p:cNvPr id="8" name="Picture 7" descr="A blue pie chart with white text&#10;&#10;Description automatically generated">
            <a:extLst>
              <a:ext uri="{FF2B5EF4-FFF2-40B4-BE49-F238E27FC236}">
                <a16:creationId xmlns:a16="http://schemas.microsoft.com/office/drawing/2014/main" id="{60C8137B-1866-3617-F725-5737A6038EA5}"/>
              </a:ext>
            </a:extLst>
          </p:cNvPr>
          <p:cNvPicPr>
            <a:picLocks noChangeAspect="1"/>
          </p:cNvPicPr>
          <p:nvPr/>
        </p:nvPicPr>
        <p:blipFill>
          <a:blip r:embed="rId3"/>
          <a:stretch>
            <a:fillRect/>
          </a:stretch>
        </p:blipFill>
        <p:spPr>
          <a:xfrm>
            <a:off x="1522198" y="7135908"/>
            <a:ext cx="7869456" cy="5442857"/>
          </a:xfrm>
          <a:prstGeom prst="rect">
            <a:avLst/>
          </a:prstGeom>
        </p:spPr>
      </p:pic>
      <p:pic>
        <p:nvPicPr>
          <p:cNvPr id="6" name="Picture 5" descr="A turtle with a letter m&#10;&#10;Description automatically generated">
            <a:extLst>
              <a:ext uri="{FF2B5EF4-FFF2-40B4-BE49-F238E27FC236}">
                <a16:creationId xmlns:a16="http://schemas.microsoft.com/office/drawing/2014/main" id="{E4829C30-967C-1EB0-0A67-F68C3942E8B8}"/>
              </a:ext>
            </a:extLst>
          </p:cNvPr>
          <p:cNvPicPr>
            <a:picLocks noChangeAspect="1"/>
          </p:cNvPicPr>
          <p:nvPr/>
        </p:nvPicPr>
        <p:blipFill>
          <a:blip r:embed="rId4"/>
          <a:stretch>
            <a:fillRect/>
          </a:stretch>
        </p:blipFill>
        <p:spPr>
          <a:xfrm>
            <a:off x="7557096" y="4913424"/>
            <a:ext cx="2809875" cy="1562100"/>
          </a:xfrm>
          <a:prstGeom prst="rect">
            <a:avLst/>
          </a:prstGeom>
        </p:spPr>
      </p:pic>
      <p:sp>
        <p:nvSpPr>
          <p:cNvPr id="3" name="Oval Callout 2">
            <a:extLst>
              <a:ext uri="{FF2B5EF4-FFF2-40B4-BE49-F238E27FC236}">
                <a16:creationId xmlns:a16="http://schemas.microsoft.com/office/drawing/2014/main" id="{F2E883DB-CCAF-AFD3-85F6-F01F8946389D}"/>
              </a:ext>
            </a:extLst>
          </p:cNvPr>
          <p:cNvSpPr/>
          <p:nvPr/>
        </p:nvSpPr>
        <p:spPr>
          <a:xfrm>
            <a:off x="7782168" y="3055046"/>
            <a:ext cx="2503049" cy="1482546"/>
          </a:xfrm>
          <a:prstGeom prst="wedgeEllipseCallout">
            <a:avLst/>
          </a:prstGeom>
          <a:solidFill>
            <a:schemeClr val="bg1">
              <a:lumMod val="75000"/>
              <a:alpha val="50419"/>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What type of habits did they pledge to follow?</a:t>
            </a:r>
          </a:p>
        </p:txBody>
      </p:sp>
      <p:pic>
        <p:nvPicPr>
          <p:cNvPr id="12" name="Picture 11" descr="A screenshot of a graph&#10;&#10;Description automatically generated">
            <a:extLst>
              <a:ext uri="{FF2B5EF4-FFF2-40B4-BE49-F238E27FC236}">
                <a16:creationId xmlns:a16="http://schemas.microsoft.com/office/drawing/2014/main" id="{F6A11C89-6F03-B4FE-564F-E989329F7645}"/>
              </a:ext>
            </a:extLst>
          </p:cNvPr>
          <p:cNvPicPr>
            <a:picLocks noChangeAspect="1"/>
          </p:cNvPicPr>
          <p:nvPr/>
        </p:nvPicPr>
        <p:blipFill>
          <a:blip r:embed="rId5"/>
          <a:stretch>
            <a:fillRect/>
          </a:stretch>
        </p:blipFill>
        <p:spPr>
          <a:xfrm>
            <a:off x="686344" y="1713412"/>
            <a:ext cx="6327321" cy="5080907"/>
          </a:xfrm>
          <a:prstGeom prst="rect">
            <a:avLst/>
          </a:prstGeom>
        </p:spPr>
      </p:pic>
      <p:pic>
        <p:nvPicPr>
          <p:cNvPr id="2" name="Picture 1" descr="A screenshot of a graph&#10;&#10;Description automatically generated">
            <a:extLst>
              <a:ext uri="{FF2B5EF4-FFF2-40B4-BE49-F238E27FC236}">
                <a16:creationId xmlns:a16="http://schemas.microsoft.com/office/drawing/2014/main" id="{0C15DBD4-11F6-ABBA-482E-E2A2C40E909D}"/>
              </a:ext>
            </a:extLst>
          </p:cNvPr>
          <p:cNvPicPr>
            <a:picLocks noChangeAspect="1"/>
          </p:cNvPicPr>
          <p:nvPr/>
        </p:nvPicPr>
        <p:blipFill>
          <a:blip r:embed="rId6"/>
          <a:stretch>
            <a:fillRect/>
          </a:stretch>
        </p:blipFill>
        <p:spPr>
          <a:xfrm>
            <a:off x="2061482" y="-4316186"/>
            <a:ext cx="5143500" cy="4114800"/>
          </a:xfrm>
          <a:prstGeom prst="rect">
            <a:avLst/>
          </a:prstGeom>
        </p:spPr>
      </p:pic>
      <p:sp>
        <p:nvSpPr>
          <p:cNvPr id="9" name="TextBox 8">
            <a:extLst>
              <a:ext uri="{FF2B5EF4-FFF2-40B4-BE49-F238E27FC236}">
                <a16:creationId xmlns:a16="http://schemas.microsoft.com/office/drawing/2014/main" id="{8055B48B-015C-A595-8498-56005C9BD7C5}"/>
              </a:ext>
            </a:extLst>
          </p:cNvPr>
          <p:cNvSpPr txBox="1"/>
          <p:nvPr/>
        </p:nvSpPr>
        <p:spPr>
          <a:xfrm>
            <a:off x="886226" y="382476"/>
            <a:ext cx="9099267" cy="830997"/>
          </a:xfrm>
          <a:prstGeom prst="rect">
            <a:avLst/>
          </a:prstGeom>
          <a:noFill/>
        </p:spPr>
        <p:txBody>
          <a:bodyPr wrap="square" rtlCol="0">
            <a:spAutoFit/>
          </a:bodyPr>
          <a:lstStyle/>
          <a:p>
            <a:r>
              <a:rPr lang="en-US" sz="2400" dirty="0"/>
              <a:t>What habits did the students pick the most? Let’s check based on where they live!</a:t>
            </a:r>
          </a:p>
        </p:txBody>
      </p:sp>
    </p:spTree>
    <p:extLst>
      <p:ext uri="{BB962C8B-B14F-4D97-AF65-F5344CB8AC3E}">
        <p14:creationId xmlns:p14="http://schemas.microsoft.com/office/powerpoint/2010/main" val="2816633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4FCE33A-5A04-4407-F389-04B24A24979E}"/>
              </a:ext>
            </a:extLst>
          </p:cNvPr>
          <p:cNvSpPr txBox="1">
            <a:spLocks/>
          </p:cNvSpPr>
          <p:nvPr/>
        </p:nvSpPr>
        <p:spPr>
          <a:xfrm>
            <a:off x="8033085" y="124401"/>
            <a:ext cx="3844730" cy="1820175"/>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US" dirty="0">
                <a:cs typeface="Posterama"/>
              </a:rPr>
              <a:t>Can you live a sustainable clean life?</a:t>
            </a:r>
            <a:endParaRPr lang="en-US" dirty="0"/>
          </a:p>
        </p:txBody>
      </p:sp>
      <p:pic>
        <p:nvPicPr>
          <p:cNvPr id="4" name="Picture 3" descr="A graph of different colored columns&#10;&#10;Description automatically generated">
            <a:extLst>
              <a:ext uri="{FF2B5EF4-FFF2-40B4-BE49-F238E27FC236}">
                <a16:creationId xmlns:a16="http://schemas.microsoft.com/office/drawing/2014/main" id="{528DBD3B-8BAF-23BB-10EE-A3DFDCAF5E27}"/>
              </a:ext>
            </a:extLst>
          </p:cNvPr>
          <p:cNvPicPr>
            <a:picLocks noChangeAspect="1"/>
          </p:cNvPicPr>
          <p:nvPr/>
        </p:nvPicPr>
        <p:blipFill>
          <a:blip r:embed="rId2"/>
          <a:stretch>
            <a:fillRect/>
          </a:stretch>
        </p:blipFill>
        <p:spPr>
          <a:xfrm>
            <a:off x="13735374" y="214917"/>
            <a:ext cx="8304507" cy="4555456"/>
          </a:xfrm>
          <a:prstGeom prst="rect">
            <a:avLst/>
          </a:prstGeom>
        </p:spPr>
      </p:pic>
      <p:pic>
        <p:nvPicPr>
          <p:cNvPr id="8" name="Picture 7" descr="A blue pie chart with white text&#10;&#10;Description automatically generated">
            <a:extLst>
              <a:ext uri="{FF2B5EF4-FFF2-40B4-BE49-F238E27FC236}">
                <a16:creationId xmlns:a16="http://schemas.microsoft.com/office/drawing/2014/main" id="{60C8137B-1866-3617-F725-5737A6038EA5}"/>
              </a:ext>
            </a:extLst>
          </p:cNvPr>
          <p:cNvPicPr>
            <a:picLocks noChangeAspect="1"/>
          </p:cNvPicPr>
          <p:nvPr/>
        </p:nvPicPr>
        <p:blipFill>
          <a:blip r:embed="rId3"/>
          <a:stretch>
            <a:fillRect/>
          </a:stretch>
        </p:blipFill>
        <p:spPr>
          <a:xfrm>
            <a:off x="1522198" y="7135908"/>
            <a:ext cx="7869456" cy="5442857"/>
          </a:xfrm>
          <a:prstGeom prst="rect">
            <a:avLst/>
          </a:prstGeom>
        </p:spPr>
      </p:pic>
      <p:pic>
        <p:nvPicPr>
          <p:cNvPr id="6" name="Picture 5" descr="A turtle with a letter m&#10;&#10;Description automatically generated">
            <a:extLst>
              <a:ext uri="{FF2B5EF4-FFF2-40B4-BE49-F238E27FC236}">
                <a16:creationId xmlns:a16="http://schemas.microsoft.com/office/drawing/2014/main" id="{E4829C30-967C-1EB0-0A67-F68C3942E8B8}"/>
              </a:ext>
            </a:extLst>
          </p:cNvPr>
          <p:cNvPicPr>
            <a:picLocks noChangeAspect="1"/>
          </p:cNvPicPr>
          <p:nvPr/>
        </p:nvPicPr>
        <p:blipFill>
          <a:blip r:embed="rId4"/>
          <a:stretch>
            <a:fillRect/>
          </a:stretch>
        </p:blipFill>
        <p:spPr>
          <a:xfrm>
            <a:off x="8187059" y="4913424"/>
            <a:ext cx="2809875" cy="1562100"/>
          </a:xfrm>
          <a:prstGeom prst="rect">
            <a:avLst/>
          </a:prstGeom>
        </p:spPr>
      </p:pic>
      <p:sp>
        <p:nvSpPr>
          <p:cNvPr id="3" name="Oval Callout 2">
            <a:extLst>
              <a:ext uri="{FF2B5EF4-FFF2-40B4-BE49-F238E27FC236}">
                <a16:creationId xmlns:a16="http://schemas.microsoft.com/office/drawing/2014/main" id="{F2E883DB-CCAF-AFD3-85F6-F01F8946389D}"/>
              </a:ext>
            </a:extLst>
          </p:cNvPr>
          <p:cNvSpPr/>
          <p:nvPr/>
        </p:nvSpPr>
        <p:spPr>
          <a:xfrm>
            <a:off x="8532913" y="3100686"/>
            <a:ext cx="2503049" cy="1482546"/>
          </a:xfrm>
          <a:prstGeom prst="wedgeEllipseCallout">
            <a:avLst/>
          </a:prstGeom>
          <a:solidFill>
            <a:schemeClr val="bg1">
              <a:lumMod val="75000"/>
              <a:alpha val="50419"/>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Greek life, more like green life.</a:t>
            </a:r>
          </a:p>
        </p:txBody>
      </p:sp>
      <p:pic>
        <p:nvPicPr>
          <p:cNvPr id="12" name="Picture 11" descr="A screenshot of a graph&#10;&#10;Description automatically generated">
            <a:extLst>
              <a:ext uri="{FF2B5EF4-FFF2-40B4-BE49-F238E27FC236}">
                <a16:creationId xmlns:a16="http://schemas.microsoft.com/office/drawing/2014/main" id="{F6A11C89-6F03-B4FE-564F-E989329F7645}"/>
              </a:ext>
            </a:extLst>
          </p:cNvPr>
          <p:cNvPicPr>
            <a:picLocks noChangeAspect="1"/>
          </p:cNvPicPr>
          <p:nvPr/>
        </p:nvPicPr>
        <p:blipFill>
          <a:blip r:embed="rId5"/>
          <a:stretch>
            <a:fillRect/>
          </a:stretch>
        </p:blipFill>
        <p:spPr>
          <a:xfrm>
            <a:off x="11748259" y="7499446"/>
            <a:ext cx="6327321" cy="5080907"/>
          </a:xfrm>
          <a:prstGeom prst="rect">
            <a:avLst/>
          </a:prstGeom>
        </p:spPr>
      </p:pic>
      <p:pic>
        <p:nvPicPr>
          <p:cNvPr id="2" name="Picture 1" descr="A screenshot of a graph&#10;&#10;Description automatically generated">
            <a:extLst>
              <a:ext uri="{FF2B5EF4-FFF2-40B4-BE49-F238E27FC236}">
                <a16:creationId xmlns:a16="http://schemas.microsoft.com/office/drawing/2014/main" id="{0C15DBD4-11F6-ABBA-482E-E2A2C40E909D}"/>
              </a:ext>
            </a:extLst>
          </p:cNvPr>
          <p:cNvPicPr>
            <a:picLocks noChangeAspect="1"/>
          </p:cNvPicPr>
          <p:nvPr/>
        </p:nvPicPr>
        <p:blipFill>
          <a:blip r:embed="rId6"/>
          <a:stretch>
            <a:fillRect/>
          </a:stretch>
        </p:blipFill>
        <p:spPr>
          <a:xfrm>
            <a:off x="314185" y="481515"/>
            <a:ext cx="7467983" cy="5994009"/>
          </a:xfrm>
          <a:prstGeom prst="rect">
            <a:avLst/>
          </a:prstGeom>
        </p:spPr>
      </p:pic>
      <p:pic>
        <p:nvPicPr>
          <p:cNvPr id="7" name="Picture 6">
            <a:extLst>
              <a:ext uri="{FF2B5EF4-FFF2-40B4-BE49-F238E27FC236}">
                <a16:creationId xmlns:a16="http://schemas.microsoft.com/office/drawing/2014/main" id="{B4D6F947-4A3A-0B90-C154-F3FEF336A867}"/>
              </a:ext>
            </a:extLst>
          </p:cNvPr>
          <p:cNvPicPr>
            <a:picLocks noChangeAspect="1"/>
          </p:cNvPicPr>
          <p:nvPr/>
        </p:nvPicPr>
        <p:blipFill>
          <a:blip r:embed="rId7"/>
          <a:stretch>
            <a:fillRect/>
          </a:stretch>
        </p:blipFill>
        <p:spPr>
          <a:xfrm>
            <a:off x="5684700" y="-3325678"/>
            <a:ext cx="3734989" cy="2789695"/>
          </a:xfrm>
          <a:prstGeom prst="rect">
            <a:avLst/>
          </a:prstGeom>
        </p:spPr>
      </p:pic>
    </p:spTree>
    <p:extLst>
      <p:ext uri="{BB962C8B-B14F-4D97-AF65-F5344CB8AC3E}">
        <p14:creationId xmlns:p14="http://schemas.microsoft.com/office/powerpoint/2010/main" val="2948040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4FCE33A-5A04-4407-F389-04B24A24979E}"/>
              </a:ext>
            </a:extLst>
          </p:cNvPr>
          <p:cNvSpPr txBox="1">
            <a:spLocks/>
          </p:cNvSpPr>
          <p:nvPr/>
        </p:nvSpPr>
        <p:spPr>
          <a:xfrm>
            <a:off x="365760" y="217103"/>
            <a:ext cx="3529584" cy="2356054"/>
          </a:xfrm>
          <a:prstGeom prst="rect">
            <a:avLst/>
          </a:prstGeom>
        </p:spPr>
        <p:txBody>
          <a:bodyPr vert="horz" lIns="91440" tIns="45720" rIns="91440" bIns="45720" rtlCol="0" anchor="ctr">
            <a:normAutofit fontScale="92500"/>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US" dirty="0">
                <a:cs typeface="Posterama"/>
              </a:rPr>
              <a:t>How is the washing habits for each grade?</a:t>
            </a:r>
            <a:endParaRPr lang="en-US" dirty="0"/>
          </a:p>
        </p:txBody>
      </p:sp>
      <p:pic>
        <p:nvPicPr>
          <p:cNvPr id="4" name="Picture 3" descr="A graph of different colored columns&#10;&#10;Description automatically generated">
            <a:extLst>
              <a:ext uri="{FF2B5EF4-FFF2-40B4-BE49-F238E27FC236}">
                <a16:creationId xmlns:a16="http://schemas.microsoft.com/office/drawing/2014/main" id="{528DBD3B-8BAF-23BB-10EE-A3DFDCAF5E27}"/>
              </a:ext>
            </a:extLst>
          </p:cNvPr>
          <p:cNvPicPr>
            <a:picLocks noChangeAspect="1"/>
          </p:cNvPicPr>
          <p:nvPr/>
        </p:nvPicPr>
        <p:blipFill>
          <a:blip r:embed="rId2"/>
          <a:stretch>
            <a:fillRect/>
          </a:stretch>
        </p:blipFill>
        <p:spPr>
          <a:xfrm>
            <a:off x="13735374" y="214917"/>
            <a:ext cx="8304507" cy="4555456"/>
          </a:xfrm>
          <a:prstGeom prst="rect">
            <a:avLst/>
          </a:prstGeom>
        </p:spPr>
      </p:pic>
      <p:pic>
        <p:nvPicPr>
          <p:cNvPr id="8" name="Picture 7" descr="A blue pie chart with white text&#10;&#10;Description automatically generated">
            <a:extLst>
              <a:ext uri="{FF2B5EF4-FFF2-40B4-BE49-F238E27FC236}">
                <a16:creationId xmlns:a16="http://schemas.microsoft.com/office/drawing/2014/main" id="{60C8137B-1866-3617-F725-5737A6038EA5}"/>
              </a:ext>
            </a:extLst>
          </p:cNvPr>
          <p:cNvPicPr>
            <a:picLocks noChangeAspect="1"/>
          </p:cNvPicPr>
          <p:nvPr/>
        </p:nvPicPr>
        <p:blipFill>
          <a:blip r:embed="rId3"/>
          <a:stretch>
            <a:fillRect/>
          </a:stretch>
        </p:blipFill>
        <p:spPr>
          <a:xfrm>
            <a:off x="1522198" y="7135908"/>
            <a:ext cx="7869456" cy="5442857"/>
          </a:xfrm>
          <a:prstGeom prst="rect">
            <a:avLst/>
          </a:prstGeom>
        </p:spPr>
      </p:pic>
      <p:pic>
        <p:nvPicPr>
          <p:cNvPr id="6" name="Picture 5" descr="A turtle with a letter m&#10;&#10;Description automatically generated">
            <a:extLst>
              <a:ext uri="{FF2B5EF4-FFF2-40B4-BE49-F238E27FC236}">
                <a16:creationId xmlns:a16="http://schemas.microsoft.com/office/drawing/2014/main" id="{E4829C30-967C-1EB0-0A67-F68C3942E8B8}"/>
              </a:ext>
            </a:extLst>
          </p:cNvPr>
          <p:cNvPicPr>
            <a:picLocks noChangeAspect="1"/>
          </p:cNvPicPr>
          <p:nvPr/>
        </p:nvPicPr>
        <p:blipFill>
          <a:blip r:embed="rId4"/>
          <a:stretch>
            <a:fillRect/>
          </a:stretch>
        </p:blipFill>
        <p:spPr>
          <a:xfrm flipH="1">
            <a:off x="152961" y="4814755"/>
            <a:ext cx="2809875" cy="1562100"/>
          </a:xfrm>
          <a:prstGeom prst="rect">
            <a:avLst/>
          </a:prstGeom>
        </p:spPr>
      </p:pic>
      <p:sp>
        <p:nvSpPr>
          <p:cNvPr id="3" name="Oval Callout 2">
            <a:extLst>
              <a:ext uri="{FF2B5EF4-FFF2-40B4-BE49-F238E27FC236}">
                <a16:creationId xmlns:a16="http://schemas.microsoft.com/office/drawing/2014/main" id="{F2E883DB-CCAF-AFD3-85F6-F01F8946389D}"/>
              </a:ext>
            </a:extLst>
          </p:cNvPr>
          <p:cNvSpPr/>
          <p:nvPr/>
        </p:nvSpPr>
        <p:spPr>
          <a:xfrm>
            <a:off x="856107" y="2952683"/>
            <a:ext cx="2503049" cy="1482546"/>
          </a:xfrm>
          <a:prstGeom prst="wedgeEllipseCallout">
            <a:avLst/>
          </a:prstGeom>
          <a:solidFill>
            <a:schemeClr val="bg1">
              <a:lumMod val="75000"/>
              <a:alpha val="50419"/>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What did they do for the cause?</a:t>
            </a:r>
          </a:p>
        </p:txBody>
      </p:sp>
      <p:pic>
        <p:nvPicPr>
          <p:cNvPr id="12" name="Picture 11" descr="A screenshot of a graph&#10;&#10;Description automatically generated">
            <a:extLst>
              <a:ext uri="{FF2B5EF4-FFF2-40B4-BE49-F238E27FC236}">
                <a16:creationId xmlns:a16="http://schemas.microsoft.com/office/drawing/2014/main" id="{F6A11C89-6F03-B4FE-564F-E989329F7645}"/>
              </a:ext>
            </a:extLst>
          </p:cNvPr>
          <p:cNvPicPr>
            <a:picLocks noChangeAspect="1"/>
          </p:cNvPicPr>
          <p:nvPr/>
        </p:nvPicPr>
        <p:blipFill>
          <a:blip r:embed="rId5"/>
          <a:stretch>
            <a:fillRect/>
          </a:stretch>
        </p:blipFill>
        <p:spPr>
          <a:xfrm>
            <a:off x="11748259" y="7499446"/>
            <a:ext cx="6327321" cy="5080907"/>
          </a:xfrm>
          <a:prstGeom prst="rect">
            <a:avLst/>
          </a:prstGeom>
        </p:spPr>
      </p:pic>
      <p:pic>
        <p:nvPicPr>
          <p:cNvPr id="7" name="Picture 6">
            <a:extLst>
              <a:ext uri="{FF2B5EF4-FFF2-40B4-BE49-F238E27FC236}">
                <a16:creationId xmlns:a16="http://schemas.microsoft.com/office/drawing/2014/main" id="{B4D6F947-4A3A-0B90-C154-F3FEF336A867}"/>
              </a:ext>
            </a:extLst>
          </p:cNvPr>
          <p:cNvPicPr>
            <a:picLocks noChangeAspect="1"/>
          </p:cNvPicPr>
          <p:nvPr/>
        </p:nvPicPr>
        <p:blipFill>
          <a:blip r:embed="rId6"/>
          <a:stretch>
            <a:fillRect/>
          </a:stretch>
        </p:blipFill>
        <p:spPr>
          <a:xfrm>
            <a:off x="4172591" y="473281"/>
            <a:ext cx="7866448" cy="5911437"/>
          </a:xfrm>
          <a:prstGeom prst="rect">
            <a:avLst/>
          </a:prstGeom>
        </p:spPr>
      </p:pic>
    </p:spTree>
    <p:extLst>
      <p:ext uri="{BB962C8B-B14F-4D97-AF65-F5344CB8AC3E}">
        <p14:creationId xmlns:p14="http://schemas.microsoft.com/office/powerpoint/2010/main" val="2777370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42CA7-37B7-B908-D9F9-48312E5B93BE}"/>
              </a:ext>
            </a:extLst>
          </p:cNvPr>
          <p:cNvSpPr>
            <a:spLocks noGrp="1"/>
          </p:cNvSpPr>
          <p:nvPr>
            <p:ph type="title"/>
          </p:nvPr>
        </p:nvSpPr>
        <p:spPr>
          <a:xfrm>
            <a:off x="1198182" y="559813"/>
            <a:ext cx="5605358" cy="1664573"/>
          </a:xfrm>
        </p:spPr>
        <p:txBody>
          <a:bodyPr>
            <a:normAutofit/>
          </a:bodyPr>
          <a:lstStyle/>
          <a:p>
            <a:pPr>
              <a:lnSpc>
                <a:spcPct val="90000"/>
              </a:lnSpc>
            </a:pPr>
            <a:br>
              <a:rPr lang="en-US" sz="3700">
                <a:ea typeface="+mj-lt"/>
                <a:cs typeface="+mj-lt"/>
              </a:rPr>
            </a:br>
            <a:r>
              <a:rPr lang="en-US" sz="3700">
                <a:ea typeface="+mj-lt"/>
                <a:cs typeface="+mj-lt"/>
              </a:rPr>
              <a:t>Problems we identified.</a:t>
            </a:r>
          </a:p>
          <a:p>
            <a:pPr>
              <a:lnSpc>
                <a:spcPct val="90000"/>
              </a:lnSpc>
            </a:pPr>
            <a:endParaRPr lang="en-US" sz="3700">
              <a:cs typeface="Posterama"/>
            </a:endParaRPr>
          </a:p>
        </p:txBody>
      </p:sp>
      <p:sp>
        <p:nvSpPr>
          <p:cNvPr id="3" name="Content Placeholder 2">
            <a:extLst>
              <a:ext uri="{FF2B5EF4-FFF2-40B4-BE49-F238E27FC236}">
                <a16:creationId xmlns:a16="http://schemas.microsoft.com/office/drawing/2014/main" id="{6FF38824-8753-9CA4-6AEE-4BC0D1A4E81A}"/>
              </a:ext>
            </a:extLst>
          </p:cNvPr>
          <p:cNvSpPr>
            <a:spLocks noGrp="1"/>
          </p:cNvSpPr>
          <p:nvPr>
            <p:ph idx="1"/>
          </p:nvPr>
        </p:nvSpPr>
        <p:spPr>
          <a:xfrm>
            <a:off x="1185755" y="2384474"/>
            <a:ext cx="5604997" cy="3728613"/>
          </a:xfrm>
        </p:spPr>
        <p:txBody>
          <a:bodyPr vert="horz" lIns="91440" tIns="45720" rIns="91440" bIns="45720" rtlCol="0">
            <a:normAutofit/>
          </a:bodyPr>
          <a:lstStyle/>
          <a:p>
            <a:pPr marL="0" indent="0">
              <a:buNone/>
            </a:pPr>
            <a:r>
              <a:rPr lang="en-US" sz="1800">
                <a:ea typeface="+mn-lt"/>
                <a:cs typeface="+mn-lt"/>
              </a:rPr>
              <a:t>Demographics, Who are we targeting.</a:t>
            </a:r>
          </a:p>
          <a:p>
            <a:endParaRPr lang="en-US" sz="1800">
              <a:ea typeface="+mn-lt"/>
              <a:cs typeface="+mn-lt"/>
            </a:endParaRPr>
          </a:p>
        </p:txBody>
      </p:sp>
      <p:pic>
        <p:nvPicPr>
          <p:cNvPr id="4" name="Picture 3" descr="A graph of different colored lines&#10;&#10;Description automatically generated">
            <a:extLst>
              <a:ext uri="{FF2B5EF4-FFF2-40B4-BE49-F238E27FC236}">
                <a16:creationId xmlns:a16="http://schemas.microsoft.com/office/drawing/2014/main" id="{5DAB6E98-5E9B-0F3B-DF97-4E0A9E80552C}"/>
              </a:ext>
            </a:extLst>
          </p:cNvPr>
          <p:cNvPicPr>
            <a:picLocks noChangeAspect="1"/>
          </p:cNvPicPr>
          <p:nvPr/>
        </p:nvPicPr>
        <p:blipFill rotWithShape="1">
          <a:blip r:embed="rId3"/>
          <a:srcRect r="33426"/>
          <a:stretch/>
        </p:blipFill>
        <p:spPr>
          <a:xfrm>
            <a:off x="5965872" y="10"/>
            <a:ext cx="6031056" cy="6857990"/>
          </a:xfrm>
          <a:prstGeom prst="rect">
            <a:avLst/>
          </a:prstGeom>
        </p:spPr>
      </p:pic>
      <p:pic>
        <p:nvPicPr>
          <p:cNvPr id="6" name="Picture 5" descr="A turtle with a letter m&#10;&#10;Description automatically generated">
            <a:extLst>
              <a:ext uri="{FF2B5EF4-FFF2-40B4-BE49-F238E27FC236}">
                <a16:creationId xmlns:a16="http://schemas.microsoft.com/office/drawing/2014/main" id="{922754C3-1BBF-63FE-8667-45CA5EF7DE42}"/>
              </a:ext>
            </a:extLst>
          </p:cNvPr>
          <p:cNvPicPr>
            <a:picLocks noChangeAspect="1"/>
          </p:cNvPicPr>
          <p:nvPr/>
        </p:nvPicPr>
        <p:blipFill>
          <a:blip r:embed="rId4"/>
          <a:stretch>
            <a:fillRect/>
          </a:stretch>
        </p:blipFill>
        <p:spPr>
          <a:xfrm>
            <a:off x="2809126" y="5063968"/>
            <a:ext cx="2809875" cy="1562100"/>
          </a:xfrm>
          <a:prstGeom prst="rect">
            <a:avLst/>
          </a:prstGeom>
        </p:spPr>
      </p:pic>
      <p:sp>
        <p:nvSpPr>
          <p:cNvPr id="8" name="Oval Callout 2">
            <a:extLst>
              <a:ext uri="{FF2B5EF4-FFF2-40B4-BE49-F238E27FC236}">
                <a16:creationId xmlns:a16="http://schemas.microsoft.com/office/drawing/2014/main" id="{1DDAB274-43D6-C777-9A86-E36057A4D140}"/>
              </a:ext>
            </a:extLst>
          </p:cNvPr>
          <p:cNvSpPr/>
          <p:nvPr/>
        </p:nvSpPr>
        <p:spPr>
          <a:xfrm>
            <a:off x="3462823" y="2939213"/>
            <a:ext cx="2503049" cy="1482546"/>
          </a:xfrm>
          <a:prstGeom prst="wedgeEllipseCallout">
            <a:avLst/>
          </a:prstGeom>
          <a:solidFill>
            <a:schemeClr val="bg1">
              <a:lumMod val="75000"/>
              <a:alpha val="50419"/>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rPr>
              <a:t>Who should we be targeting?</a:t>
            </a:r>
          </a:p>
        </p:txBody>
      </p:sp>
    </p:spTree>
    <p:extLst>
      <p:ext uri="{BB962C8B-B14F-4D97-AF65-F5344CB8AC3E}">
        <p14:creationId xmlns:p14="http://schemas.microsoft.com/office/powerpoint/2010/main" val="1476278593"/>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FD989F-CEC4-4E19-8091-551F69015B00}"/>
              </a:ext>
            </a:extLst>
          </p:cNvPr>
          <p:cNvPicPr>
            <a:picLocks noChangeAspect="1"/>
          </p:cNvPicPr>
          <p:nvPr/>
        </p:nvPicPr>
        <p:blipFill rotWithShape="1">
          <a:blip r:embed="rId2"/>
          <a:srcRect t="24436" r="2" b="2"/>
          <a:stretch/>
        </p:blipFill>
        <p:spPr>
          <a:xfrm>
            <a:off x="394179" y="264694"/>
            <a:ext cx="11403642" cy="6628893"/>
          </a:xfrm>
          <a:prstGeom prst="rect">
            <a:avLst/>
          </a:prstGeom>
        </p:spPr>
      </p:pic>
      <p:pic>
        <p:nvPicPr>
          <p:cNvPr id="5" name="Picture 4" descr="A cartoon turtle holding a letter&#10;&#10;Description automatically generated">
            <a:extLst>
              <a:ext uri="{FF2B5EF4-FFF2-40B4-BE49-F238E27FC236}">
                <a16:creationId xmlns:a16="http://schemas.microsoft.com/office/drawing/2014/main" id="{886A4A58-5184-75E9-14D8-028C6528A95A}"/>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flipH="1">
            <a:off x="9746633" y="5041600"/>
            <a:ext cx="2800124" cy="1551706"/>
          </a:xfrm>
          <a:prstGeom prst="rect">
            <a:avLst/>
          </a:prstGeom>
        </p:spPr>
      </p:pic>
    </p:spTree>
    <p:extLst>
      <p:ext uri="{BB962C8B-B14F-4D97-AF65-F5344CB8AC3E}">
        <p14:creationId xmlns:p14="http://schemas.microsoft.com/office/powerpoint/2010/main" val="2631752272"/>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8B999E2-A9A4-C6BF-B552-A19CB4EE9F64}"/>
              </a:ext>
            </a:extLst>
          </p:cNvPr>
          <p:cNvPicPr>
            <a:picLocks noChangeAspect="1"/>
          </p:cNvPicPr>
          <p:nvPr/>
        </p:nvPicPr>
        <p:blipFill>
          <a:blip r:embed="rId2"/>
          <a:stretch>
            <a:fillRect/>
          </a:stretch>
        </p:blipFill>
        <p:spPr>
          <a:xfrm>
            <a:off x="174498" y="285496"/>
            <a:ext cx="3519678" cy="1877162"/>
          </a:xfrm>
          <a:prstGeom prst="rect">
            <a:avLst/>
          </a:prstGeom>
        </p:spPr>
      </p:pic>
      <p:pic>
        <p:nvPicPr>
          <p:cNvPr id="5" name="Picture 4">
            <a:extLst>
              <a:ext uri="{FF2B5EF4-FFF2-40B4-BE49-F238E27FC236}">
                <a16:creationId xmlns:a16="http://schemas.microsoft.com/office/drawing/2014/main" id="{A96D26B5-2F2B-0BCE-621C-B15A2E60552E}"/>
              </a:ext>
            </a:extLst>
          </p:cNvPr>
          <p:cNvPicPr>
            <a:picLocks noChangeAspect="1"/>
          </p:cNvPicPr>
          <p:nvPr/>
        </p:nvPicPr>
        <p:blipFill>
          <a:blip r:embed="rId3"/>
          <a:stretch>
            <a:fillRect/>
          </a:stretch>
        </p:blipFill>
        <p:spPr>
          <a:xfrm>
            <a:off x="3861054" y="263606"/>
            <a:ext cx="3106674" cy="1741775"/>
          </a:xfrm>
          <a:prstGeom prst="rect">
            <a:avLst/>
          </a:prstGeom>
        </p:spPr>
      </p:pic>
      <p:pic>
        <p:nvPicPr>
          <p:cNvPr id="6" name="Picture 5">
            <a:extLst>
              <a:ext uri="{FF2B5EF4-FFF2-40B4-BE49-F238E27FC236}">
                <a16:creationId xmlns:a16="http://schemas.microsoft.com/office/drawing/2014/main" id="{563D61FE-1AE7-BC23-772D-D36983AB3A87}"/>
              </a:ext>
            </a:extLst>
          </p:cNvPr>
          <p:cNvPicPr>
            <a:picLocks noChangeAspect="1"/>
          </p:cNvPicPr>
          <p:nvPr/>
        </p:nvPicPr>
        <p:blipFill>
          <a:blip r:embed="rId4"/>
          <a:stretch>
            <a:fillRect/>
          </a:stretch>
        </p:blipFill>
        <p:spPr>
          <a:xfrm>
            <a:off x="7229348" y="285496"/>
            <a:ext cx="3044952" cy="1785684"/>
          </a:xfrm>
          <a:prstGeom prst="rect">
            <a:avLst/>
          </a:prstGeom>
        </p:spPr>
      </p:pic>
      <p:pic>
        <p:nvPicPr>
          <p:cNvPr id="7" name="Picture 6">
            <a:extLst>
              <a:ext uri="{FF2B5EF4-FFF2-40B4-BE49-F238E27FC236}">
                <a16:creationId xmlns:a16="http://schemas.microsoft.com/office/drawing/2014/main" id="{B02D9DCA-DF2A-DA59-04B2-CE44D3831603}"/>
              </a:ext>
            </a:extLst>
          </p:cNvPr>
          <p:cNvPicPr>
            <a:picLocks noChangeAspect="1"/>
          </p:cNvPicPr>
          <p:nvPr/>
        </p:nvPicPr>
        <p:blipFill>
          <a:blip r:embed="rId5"/>
          <a:stretch>
            <a:fillRect/>
          </a:stretch>
        </p:blipFill>
        <p:spPr>
          <a:xfrm>
            <a:off x="4917090" y="2276440"/>
            <a:ext cx="4624515" cy="1977228"/>
          </a:xfrm>
          <a:prstGeom prst="rect">
            <a:avLst/>
          </a:prstGeom>
        </p:spPr>
      </p:pic>
      <p:pic>
        <p:nvPicPr>
          <p:cNvPr id="8" name="Picture 7">
            <a:extLst>
              <a:ext uri="{FF2B5EF4-FFF2-40B4-BE49-F238E27FC236}">
                <a16:creationId xmlns:a16="http://schemas.microsoft.com/office/drawing/2014/main" id="{40B87C10-1B97-C364-8339-340F91F55F82}"/>
              </a:ext>
            </a:extLst>
          </p:cNvPr>
          <p:cNvPicPr>
            <a:picLocks noChangeAspect="1"/>
          </p:cNvPicPr>
          <p:nvPr/>
        </p:nvPicPr>
        <p:blipFill>
          <a:blip r:embed="rId6"/>
          <a:stretch>
            <a:fillRect/>
          </a:stretch>
        </p:blipFill>
        <p:spPr>
          <a:xfrm>
            <a:off x="302387" y="4524728"/>
            <a:ext cx="5165598" cy="1922333"/>
          </a:xfrm>
          <a:prstGeom prst="rect">
            <a:avLst/>
          </a:prstGeom>
        </p:spPr>
      </p:pic>
      <p:pic>
        <p:nvPicPr>
          <p:cNvPr id="9" name="Picture 8">
            <a:extLst>
              <a:ext uri="{FF2B5EF4-FFF2-40B4-BE49-F238E27FC236}">
                <a16:creationId xmlns:a16="http://schemas.microsoft.com/office/drawing/2014/main" id="{6A00E486-E064-06AB-95C7-8D9C87F28FC8}"/>
              </a:ext>
            </a:extLst>
          </p:cNvPr>
          <p:cNvPicPr>
            <a:picLocks noChangeAspect="1"/>
          </p:cNvPicPr>
          <p:nvPr/>
        </p:nvPicPr>
        <p:blipFill>
          <a:blip r:embed="rId7"/>
          <a:stretch>
            <a:fillRect/>
          </a:stretch>
        </p:blipFill>
        <p:spPr>
          <a:xfrm>
            <a:off x="302387" y="2342167"/>
            <a:ext cx="4125722" cy="1924654"/>
          </a:xfrm>
          <a:prstGeom prst="rect">
            <a:avLst/>
          </a:prstGeom>
        </p:spPr>
      </p:pic>
      <p:pic>
        <p:nvPicPr>
          <p:cNvPr id="10" name="Picture 9">
            <a:extLst>
              <a:ext uri="{FF2B5EF4-FFF2-40B4-BE49-F238E27FC236}">
                <a16:creationId xmlns:a16="http://schemas.microsoft.com/office/drawing/2014/main" id="{823A34C2-43A5-5008-B6F6-63536DEE3D02}"/>
              </a:ext>
            </a:extLst>
          </p:cNvPr>
          <p:cNvPicPr>
            <a:picLocks noChangeAspect="1"/>
          </p:cNvPicPr>
          <p:nvPr/>
        </p:nvPicPr>
        <p:blipFill>
          <a:blip r:embed="rId8"/>
          <a:stretch>
            <a:fillRect/>
          </a:stretch>
        </p:blipFill>
        <p:spPr>
          <a:xfrm>
            <a:off x="5968365" y="4565986"/>
            <a:ext cx="5921248" cy="1839816"/>
          </a:xfrm>
          <a:prstGeom prst="rect">
            <a:avLst/>
          </a:prstGeom>
        </p:spPr>
      </p:pic>
      <p:pic>
        <p:nvPicPr>
          <p:cNvPr id="11" name="Picture 10">
            <a:extLst>
              <a:ext uri="{FF2B5EF4-FFF2-40B4-BE49-F238E27FC236}">
                <a16:creationId xmlns:a16="http://schemas.microsoft.com/office/drawing/2014/main" id="{BCB9D589-1FA2-51B3-79BE-B3A78C20C6FA}"/>
              </a:ext>
            </a:extLst>
          </p:cNvPr>
          <p:cNvPicPr>
            <a:picLocks noChangeAspect="1"/>
          </p:cNvPicPr>
          <p:nvPr/>
        </p:nvPicPr>
        <p:blipFill>
          <a:blip r:embed="rId9"/>
          <a:stretch>
            <a:fillRect/>
          </a:stretch>
        </p:blipFill>
        <p:spPr>
          <a:xfrm rot="16200000">
            <a:off x="8658997" y="1880835"/>
            <a:ext cx="4847844" cy="1613387"/>
          </a:xfrm>
          <a:prstGeom prst="rect">
            <a:avLst/>
          </a:prstGeom>
        </p:spPr>
      </p:pic>
    </p:spTree>
    <p:extLst>
      <p:ext uri="{BB962C8B-B14F-4D97-AF65-F5344CB8AC3E}">
        <p14:creationId xmlns:p14="http://schemas.microsoft.com/office/powerpoint/2010/main" val="20910204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 calcmode="lin" valueType="num">
                                      <p:cBhvr>
                                        <p:cTn id="9" dur="500" fill="hold"/>
                                        <p:tgtEl>
                                          <p:spTgt spid="11"/>
                                        </p:tgtEl>
                                        <p:attrNameLst>
                                          <p:attrName>style.rotation</p:attrName>
                                        </p:attrNameLst>
                                      </p:cBhvr>
                                      <p:tavLst>
                                        <p:tav tm="0">
                                          <p:val>
                                            <p:fltVal val="360"/>
                                          </p:val>
                                        </p:tav>
                                        <p:tav tm="100000">
                                          <p:val>
                                            <p:fltVal val="0"/>
                                          </p:val>
                                        </p:tav>
                                      </p:tavLst>
                                    </p:anim>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slz="http://schemas.microsoft.com/office/powerpoint/2016/slidezoom">
        <mc:Choice Requires="pslz">
          <p:graphicFrame>
            <p:nvGraphicFramePr>
              <p:cNvPr id="5" name="Slide Zoom 4">
                <a:extLst>
                  <a:ext uri="{FF2B5EF4-FFF2-40B4-BE49-F238E27FC236}">
                    <a16:creationId xmlns:a16="http://schemas.microsoft.com/office/drawing/2014/main" id="{AB5C16F5-B4DC-7A96-1199-7A4F4960B256}"/>
                  </a:ext>
                </a:extLst>
              </p:cNvPr>
              <p:cNvGraphicFramePr>
                <a:graphicFrameLocks noChangeAspect="1"/>
              </p:cNvGraphicFramePr>
              <p:nvPr>
                <p:extLst>
                  <p:ext uri="{D42A27DB-BD31-4B8C-83A1-F6EECF244321}">
                    <p14:modId xmlns:p14="http://schemas.microsoft.com/office/powerpoint/2010/main" val="4281496145"/>
                  </p:ext>
                </p:extLst>
              </p:nvPr>
            </p:nvGraphicFramePr>
            <p:xfrm>
              <a:off x="5079" y="-11050"/>
              <a:ext cx="6095323" cy="3428619"/>
            </p:xfrm>
            <a:graphic>
              <a:graphicData uri="http://schemas.microsoft.com/office/powerpoint/2016/slidezoom">
                <pslz:sldZm>
                  <pslz:sldZmObj sldId="297" cId="992496370">
                    <pslz:zmPr id="{9F597D8C-D27C-3942-9BB1-5A0D231BEA76}" transitionDur="1000">
                      <p166:blipFill xmlns:p166="http://schemas.microsoft.com/office/powerpoint/2016/6/main">
                        <a:blip r:embed="rId2"/>
                        <a:stretch>
                          <a:fillRect/>
                        </a:stretch>
                      </p166:blipFill>
                      <p166:spPr xmlns:p166="http://schemas.microsoft.com/office/powerpoint/2016/6/main">
                        <a:xfrm>
                          <a:off x="0" y="0"/>
                          <a:ext cx="6095323" cy="3428619"/>
                        </a:xfrm>
                        <a:prstGeom prst="rect">
                          <a:avLst/>
                        </a:prstGeom>
                        <a:ln w="3175">
                          <a:solidFill>
                            <a:prstClr val="ltGray"/>
                          </a:solidFill>
                        </a:ln>
                      </p166:spPr>
                    </pslz:zmPr>
                  </pslz:sldZmObj>
                </pslz:sldZm>
              </a:graphicData>
            </a:graphic>
          </p:graphicFrame>
        </mc:Choice>
        <mc:Fallback xmlns="">
          <p:pic>
            <p:nvPicPr>
              <p:cNvPr id="5" name="Slide Zoom 4">
                <a:hlinkClick r:id="rId3" action="ppaction://hlinksldjump"/>
                <a:extLst>
                  <a:ext uri="{FF2B5EF4-FFF2-40B4-BE49-F238E27FC236}">
                    <a16:creationId xmlns:a16="http://schemas.microsoft.com/office/drawing/2014/main" id="{AB5C16F5-B4DC-7A96-1199-7A4F4960B256}"/>
                  </a:ext>
                </a:extLst>
              </p:cNvPr>
              <p:cNvPicPr>
                <a:picLocks noGrp="1" noRot="1" noChangeAspect="1" noMove="1" noResize="1" noEditPoints="1" noAdjustHandles="1" noChangeArrowheads="1" noChangeShapeType="1"/>
              </p:cNvPicPr>
              <p:nvPr/>
            </p:nvPicPr>
            <p:blipFill>
              <a:blip r:embed="rId4"/>
              <a:stretch>
                <a:fillRect/>
              </a:stretch>
            </p:blipFill>
            <p:spPr>
              <a:xfrm>
                <a:off x="5079" y="-11050"/>
                <a:ext cx="6095323" cy="3428619"/>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7" name="Slide Zoom 6">
                <a:extLst>
                  <a:ext uri="{FF2B5EF4-FFF2-40B4-BE49-F238E27FC236}">
                    <a16:creationId xmlns:a16="http://schemas.microsoft.com/office/drawing/2014/main" id="{43B41375-00F9-FB9E-B909-95B47F0A1AC0}"/>
                  </a:ext>
                </a:extLst>
              </p:cNvPr>
              <p:cNvGraphicFramePr>
                <a:graphicFrameLocks noChangeAspect="1"/>
              </p:cNvGraphicFramePr>
              <p:nvPr>
                <p:extLst>
                  <p:ext uri="{D42A27DB-BD31-4B8C-83A1-F6EECF244321}">
                    <p14:modId xmlns:p14="http://schemas.microsoft.com/office/powerpoint/2010/main" val="204868273"/>
                  </p:ext>
                </p:extLst>
              </p:nvPr>
            </p:nvGraphicFramePr>
            <p:xfrm>
              <a:off x="6095320" y="-11050"/>
              <a:ext cx="6096680" cy="3429383"/>
            </p:xfrm>
            <a:graphic>
              <a:graphicData uri="http://schemas.microsoft.com/office/powerpoint/2016/slidezoom">
                <pslz:sldZm>
                  <pslz:sldZmObj sldId="298" cId="920977763">
                    <pslz:zmPr id="{2FB24C6D-79E8-F74D-92EB-584B37E1003B}" transitionDur="1000">
                      <p166:blipFill xmlns:p166="http://schemas.microsoft.com/office/powerpoint/2016/6/main">
                        <a:blip r:embed="rId5"/>
                        <a:stretch>
                          <a:fillRect/>
                        </a:stretch>
                      </p166:blipFill>
                      <p166:spPr xmlns:p166="http://schemas.microsoft.com/office/powerpoint/2016/6/main">
                        <a:xfrm>
                          <a:off x="0" y="0"/>
                          <a:ext cx="6096680" cy="3429383"/>
                        </a:xfrm>
                        <a:prstGeom prst="rect">
                          <a:avLst/>
                        </a:prstGeom>
                        <a:ln w="3175">
                          <a:solidFill>
                            <a:prstClr val="ltGray"/>
                          </a:solidFill>
                        </a:ln>
                      </p166:spPr>
                    </pslz:zmPr>
                  </pslz:sldZmObj>
                </pslz:sldZm>
              </a:graphicData>
            </a:graphic>
          </p:graphicFrame>
        </mc:Choice>
        <mc:Fallback xmlns="">
          <p:pic>
            <p:nvPicPr>
              <p:cNvPr id="7" name="Slide Zoom 6">
                <a:hlinkClick r:id="rId6" action="ppaction://hlinksldjump"/>
                <a:extLst>
                  <a:ext uri="{FF2B5EF4-FFF2-40B4-BE49-F238E27FC236}">
                    <a16:creationId xmlns:a16="http://schemas.microsoft.com/office/drawing/2014/main" id="{43B41375-00F9-FB9E-B909-95B47F0A1AC0}"/>
                  </a:ext>
                </a:extLst>
              </p:cNvPr>
              <p:cNvPicPr>
                <a:picLocks noGrp="1" noRot="1" noChangeAspect="1" noMove="1" noResize="1" noEditPoints="1" noAdjustHandles="1" noChangeArrowheads="1" noChangeShapeType="1"/>
              </p:cNvPicPr>
              <p:nvPr/>
            </p:nvPicPr>
            <p:blipFill>
              <a:blip r:embed="rId7"/>
              <a:stretch>
                <a:fillRect/>
              </a:stretch>
            </p:blipFill>
            <p:spPr>
              <a:xfrm>
                <a:off x="6095320" y="-11050"/>
                <a:ext cx="6096680" cy="3429383"/>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9" name="Slide Zoom 8">
                <a:extLst>
                  <a:ext uri="{FF2B5EF4-FFF2-40B4-BE49-F238E27FC236}">
                    <a16:creationId xmlns:a16="http://schemas.microsoft.com/office/drawing/2014/main" id="{2DB8F466-F6F1-6BF3-ED43-2AFF7CB15F90}"/>
                  </a:ext>
                </a:extLst>
              </p:cNvPr>
              <p:cNvGraphicFramePr>
                <a:graphicFrameLocks noChangeAspect="1"/>
              </p:cNvGraphicFramePr>
              <p:nvPr>
                <p:extLst>
                  <p:ext uri="{D42A27DB-BD31-4B8C-83A1-F6EECF244321}">
                    <p14:modId xmlns:p14="http://schemas.microsoft.com/office/powerpoint/2010/main" val="3897502465"/>
                  </p:ext>
                </p:extLst>
              </p:nvPr>
            </p:nvGraphicFramePr>
            <p:xfrm>
              <a:off x="6076356" y="3417569"/>
              <a:ext cx="6115644" cy="3440050"/>
            </p:xfrm>
            <a:graphic>
              <a:graphicData uri="http://schemas.microsoft.com/office/powerpoint/2016/slidezoom">
                <pslz:sldZm>
                  <pslz:sldZmObj sldId="299" cId="966207921">
                    <pslz:zmPr id="{241CC96C-A03A-7647-AB53-D6C9543F2C9B}" transitionDur="1000">
                      <p166:blipFill xmlns:p166="http://schemas.microsoft.com/office/powerpoint/2016/6/main">
                        <a:blip r:embed="rId8"/>
                        <a:stretch>
                          <a:fillRect/>
                        </a:stretch>
                      </p166:blipFill>
                      <p166:spPr xmlns:p166="http://schemas.microsoft.com/office/powerpoint/2016/6/main">
                        <a:xfrm>
                          <a:off x="0" y="0"/>
                          <a:ext cx="6115644" cy="3440050"/>
                        </a:xfrm>
                        <a:prstGeom prst="rect">
                          <a:avLst/>
                        </a:prstGeom>
                        <a:ln w="3175">
                          <a:solidFill>
                            <a:prstClr val="ltGray"/>
                          </a:solidFill>
                        </a:ln>
                      </p166:spPr>
                    </pslz:zmPr>
                  </pslz:sldZmObj>
                </pslz:sldZm>
              </a:graphicData>
            </a:graphic>
          </p:graphicFrame>
        </mc:Choice>
        <mc:Fallback xmlns="">
          <p:pic>
            <p:nvPicPr>
              <p:cNvPr id="9" name="Slide Zoom 8">
                <a:hlinkClick r:id="rId9" action="ppaction://hlinksldjump"/>
                <a:extLst>
                  <a:ext uri="{FF2B5EF4-FFF2-40B4-BE49-F238E27FC236}">
                    <a16:creationId xmlns:a16="http://schemas.microsoft.com/office/drawing/2014/main" id="{2DB8F466-F6F1-6BF3-ED43-2AFF7CB15F90}"/>
                  </a:ext>
                </a:extLst>
              </p:cNvPr>
              <p:cNvPicPr>
                <a:picLocks noGrp="1" noRot="1" noChangeAspect="1" noMove="1" noResize="1" noEditPoints="1" noAdjustHandles="1" noChangeArrowheads="1" noChangeShapeType="1"/>
              </p:cNvPicPr>
              <p:nvPr/>
            </p:nvPicPr>
            <p:blipFill>
              <a:blip r:embed="rId10"/>
              <a:stretch>
                <a:fillRect/>
              </a:stretch>
            </p:blipFill>
            <p:spPr>
              <a:xfrm>
                <a:off x="6076356" y="3417569"/>
                <a:ext cx="6115644" cy="3440050"/>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11" name="Slide Zoom 10">
                <a:extLst>
                  <a:ext uri="{FF2B5EF4-FFF2-40B4-BE49-F238E27FC236}">
                    <a16:creationId xmlns:a16="http://schemas.microsoft.com/office/drawing/2014/main" id="{C02381B8-AEA7-2DBF-83F6-010798DADE58}"/>
                  </a:ext>
                </a:extLst>
              </p:cNvPr>
              <p:cNvGraphicFramePr>
                <a:graphicFrameLocks noChangeAspect="1"/>
              </p:cNvGraphicFramePr>
              <p:nvPr>
                <p:extLst>
                  <p:ext uri="{D42A27DB-BD31-4B8C-83A1-F6EECF244321}">
                    <p14:modId xmlns:p14="http://schemas.microsoft.com/office/powerpoint/2010/main" val="2422553492"/>
                  </p:ext>
                </p:extLst>
              </p:nvPr>
            </p:nvGraphicFramePr>
            <p:xfrm>
              <a:off x="-1" y="3429000"/>
              <a:ext cx="6095321" cy="3428619"/>
            </p:xfrm>
            <a:graphic>
              <a:graphicData uri="http://schemas.microsoft.com/office/powerpoint/2016/slidezoom">
                <pslz:sldZm>
                  <pslz:sldZmObj sldId="300" cId="3226334639">
                    <pslz:zmPr id="{8D7B19F9-905B-174F-AD18-235FECC92D14}" transitionDur="1000">
                      <p166:blipFill xmlns:p166="http://schemas.microsoft.com/office/powerpoint/2016/6/main">
                        <a:blip r:embed="rId11"/>
                        <a:stretch>
                          <a:fillRect/>
                        </a:stretch>
                      </p166:blipFill>
                      <p166:spPr xmlns:p166="http://schemas.microsoft.com/office/powerpoint/2016/6/main">
                        <a:xfrm>
                          <a:off x="0" y="0"/>
                          <a:ext cx="6095321" cy="3428619"/>
                        </a:xfrm>
                        <a:prstGeom prst="rect">
                          <a:avLst/>
                        </a:prstGeom>
                        <a:ln w="3175">
                          <a:solidFill>
                            <a:prstClr val="ltGray"/>
                          </a:solidFill>
                        </a:ln>
                      </p166:spPr>
                    </pslz:zmPr>
                  </pslz:sldZmObj>
                </pslz:sldZm>
              </a:graphicData>
            </a:graphic>
          </p:graphicFrame>
        </mc:Choice>
        <mc:Fallback xmlns="">
          <p:pic>
            <p:nvPicPr>
              <p:cNvPr id="11" name="Slide Zoom 10">
                <a:hlinkClick r:id="rId12" action="ppaction://hlinksldjump"/>
                <a:extLst>
                  <a:ext uri="{FF2B5EF4-FFF2-40B4-BE49-F238E27FC236}">
                    <a16:creationId xmlns:a16="http://schemas.microsoft.com/office/drawing/2014/main" id="{C02381B8-AEA7-2DBF-83F6-010798DADE58}"/>
                  </a:ext>
                </a:extLst>
              </p:cNvPr>
              <p:cNvPicPr>
                <a:picLocks noGrp="1" noRot="1" noChangeAspect="1" noMove="1" noResize="1" noEditPoints="1" noAdjustHandles="1" noChangeArrowheads="1" noChangeShapeType="1"/>
              </p:cNvPicPr>
              <p:nvPr/>
            </p:nvPicPr>
            <p:blipFill>
              <a:blip r:embed="rId13"/>
              <a:stretch>
                <a:fillRect/>
              </a:stretch>
            </p:blipFill>
            <p:spPr>
              <a:xfrm>
                <a:off x="-1" y="3429000"/>
                <a:ext cx="6095321" cy="3428619"/>
              </a:xfrm>
              <a:prstGeom prst="rect">
                <a:avLst/>
              </a:prstGeom>
              <a:ln w="3175">
                <a:solidFill>
                  <a:prstClr val="ltGray"/>
                </a:solidFill>
              </a:ln>
            </p:spPr>
          </p:pic>
        </mc:Fallback>
      </mc:AlternateContent>
      <p:pic>
        <p:nvPicPr>
          <p:cNvPr id="12" name="Picture 11">
            <a:extLst>
              <a:ext uri="{FF2B5EF4-FFF2-40B4-BE49-F238E27FC236}">
                <a16:creationId xmlns:a16="http://schemas.microsoft.com/office/drawing/2014/main" id="{53EBA87E-2AD1-C4FC-C177-43A29CBE306E}"/>
              </a:ext>
            </a:extLst>
          </p:cNvPr>
          <p:cNvPicPr>
            <a:picLocks noChangeAspect="1"/>
          </p:cNvPicPr>
          <p:nvPr/>
        </p:nvPicPr>
        <p:blipFill>
          <a:blip r:embed="rId14"/>
          <a:stretch>
            <a:fillRect/>
          </a:stretch>
        </p:blipFill>
        <p:spPr>
          <a:xfrm>
            <a:off x="-135823" y="-2735361"/>
            <a:ext cx="12122269" cy="2450592"/>
          </a:xfrm>
          <a:prstGeom prst="rect">
            <a:avLst/>
          </a:prstGeom>
        </p:spPr>
      </p:pic>
      <p:pic>
        <p:nvPicPr>
          <p:cNvPr id="13" name="Picture 12">
            <a:extLst>
              <a:ext uri="{FF2B5EF4-FFF2-40B4-BE49-F238E27FC236}">
                <a16:creationId xmlns:a16="http://schemas.microsoft.com/office/drawing/2014/main" id="{0FDAC191-5218-D834-956C-7C7918CA9BAD}"/>
              </a:ext>
            </a:extLst>
          </p:cNvPr>
          <p:cNvPicPr>
            <a:picLocks noChangeAspect="1"/>
          </p:cNvPicPr>
          <p:nvPr/>
        </p:nvPicPr>
        <p:blipFill>
          <a:blip r:embed="rId15"/>
          <a:stretch>
            <a:fillRect/>
          </a:stretch>
        </p:blipFill>
        <p:spPr>
          <a:xfrm>
            <a:off x="12722352" y="2173333"/>
            <a:ext cx="5084109" cy="2511334"/>
          </a:xfrm>
          <a:prstGeom prst="rect">
            <a:avLst/>
          </a:prstGeom>
        </p:spPr>
      </p:pic>
      <p:pic>
        <p:nvPicPr>
          <p:cNvPr id="14" name="Picture 13">
            <a:extLst>
              <a:ext uri="{FF2B5EF4-FFF2-40B4-BE49-F238E27FC236}">
                <a16:creationId xmlns:a16="http://schemas.microsoft.com/office/drawing/2014/main" id="{737FA297-DBC3-972E-32CC-309823929D3E}"/>
              </a:ext>
            </a:extLst>
          </p:cNvPr>
          <p:cNvPicPr>
            <a:picLocks noChangeAspect="1"/>
          </p:cNvPicPr>
          <p:nvPr/>
        </p:nvPicPr>
        <p:blipFill>
          <a:blip r:embed="rId16"/>
          <a:stretch>
            <a:fillRect/>
          </a:stretch>
        </p:blipFill>
        <p:spPr>
          <a:xfrm>
            <a:off x="847345" y="7177278"/>
            <a:ext cx="7083506" cy="3108960"/>
          </a:xfrm>
          <a:prstGeom prst="rect">
            <a:avLst/>
          </a:prstGeom>
        </p:spPr>
      </p:pic>
    </p:spTree>
    <p:extLst>
      <p:ext uri="{BB962C8B-B14F-4D97-AF65-F5344CB8AC3E}">
        <p14:creationId xmlns:p14="http://schemas.microsoft.com/office/powerpoint/2010/main" val="41786721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holding a small plant&#10;&#10;Description automatically generated">
            <a:extLst>
              <a:ext uri="{FF2B5EF4-FFF2-40B4-BE49-F238E27FC236}">
                <a16:creationId xmlns:a16="http://schemas.microsoft.com/office/drawing/2014/main" id="{466D5195-2C9A-3633-CF0E-6D583E427A61}"/>
              </a:ext>
            </a:extLst>
          </p:cNvPr>
          <p:cNvPicPr>
            <a:picLocks noChangeAspect="1"/>
          </p:cNvPicPr>
          <p:nvPr/>
        </p:nvPicPr>
        <p:blipFill rotWithShape="1">
          <a:blip r:embed="rId2">
            <a:alphaModFix/>
          </a:blip>
          <a:srcRect l="-22610" t="16096" r="22610" b="-666"/>
          <a:stretch/>
        </p:blipFill>
        <p:spPr>
          <a:xfrm flipH="1">
            <a:off x="-177802" y="-203199"/>
            <a:ext cx="17195801" cy="8215361"/>
          </a:xfrm>
          <a:prstGeom prst="rect">
            <a:avLst/>
          </a:prstGeom>
        </p:spPr>
      </p:pic>
      <p:sp>
        <p:nvSpPr>
          <p:cNvPr id="2" name="Rectangle 1">
            <a:extLst>
              <a:ext uri="{FF2B5EF4-FFF2-40B4-BE49-F238E27FC236}">
                <a16:creationId xmlns:a16="http://schemas.microsoft.com/office/drawing/2014/main" id="{39DDA45A-7D7D-044D-2B92-61F82A268A9C}"/>
              </a:ext>
            </a:extLst>
          </p:cNvPr>
          <p:cNvSpPr/>
          <p:nvPr/>
        </p:nvSpPr>
        <p:spPr>
          <a:xfrm>
            <a:off x="4698998" y="1"/>
            <a:ext cx="7493002" cy="7529562"/>
          </a:xfrm>
          <a:prstGeom prst="rect">
            <a:avLst/>
          </a:prstGeom>
          <a:solidFill>
            <a:schemeClr val="tx1">
              <a:alpha val="5211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GREEN TERPS – LET’S BRING THE CHANGE !</a:t>
            </a:r>
          </a:p>
          <a:p>
            <a:pPr algn="ctr"/>
            <a:endParaRPr lang="en-US" sz="3200" dirty="0"/>
          </a:p>
          <a:p>
            <a:r>
              <a:rPr lang="en-US" sz="3200" dirty="0">
                <a:solidFill>
                  <a:schemeClr val="bg1"/>
                </a:solidFill>
                <a:latin typeface="Helvetica Neue" panose="02000503000000020004" pitchFamily="2" charset="0"/>
              </a:rPr>
              <a:t>It is </a:t>
            </a:r>
            <a:r>
              <a:rPr lang="en-US" sz="3200" dirty="0">
                <a:solidFill>
                  <a:schemeClr val="bg1"/>
                </a:solidFill>
                <a:effectLst/>
                <a:latin typeface="Helvetica Neue" panose="02000503000000020004" pitchFamily="2" charset="0"/>
              </a:rPr>
              <a:t>a partnership initiative between the Office of Sustainability and the Department of Resident Life at the University of Maryland. </a:t>
            </a:r>
          </a:p>
          <a:p>
            <a:endParaRPr lang="en-US" sz="3200" dirty="0">
              <a:solidFill>
                <a:schemeClr val="bg1"/>
              </a:solidFill>
              <a:effectLst/>
              <a:latin typeface="Helvetica Neue" panose="02000503000000020004" pitchFamily="2" charset="0"/>
            </a:endParaRPr>
          </a:p>
          <a:p>
            <a:r>
              <a:rPr lang="en-US" sz="3200" dirty="0">
                <a:solidFill>
                  <a:schemeClr val="bg1"/>
                </a:solidFill>
                <a:effectLst/>
                <a:latin typeface="Helvetica Neue" panose="02000503000000020004" pitchFamily="2" charset="0"/>
              </a:rPr>
              <a:t>Spanning from Fall 2018 to Spring 2023, the program aimed to promote environmentally responsible choices among UMD students.</a:t>
            </a:r>
          </a:p>
          <a:p>
            <a:pPr algn="ctr"/>
            <a:endParaRPr lang="en-US" sz="1600" dirty="0"/>
          </a:p>
        </p:txBody>
      </p:sp>
      <p:sp>
        <p:nvSpPr>
          <p:cNvPr id="3" name="Rounded Rectangle 2">
            <a:extLst>
              <a:ext uri="{FF2B5EF4-FFF2-40B4-BE49-F238E27FC236}">
                <a16:creationId xmlns:a16="http://schemas.microsoft.com/office/drawing/2014/main" id="{D7236D17-E8CC-EF12-DDF2-050D3065B37E}"/>
              </a:ext>
            </a:extLst>
          </p:cNvPr>
          <p:cNvSpPr/>
          <p:nvPr/>
        </p:nvSpPr>
        <p:spPr>
          <a:xfrm>
            <a:off x="-16558135" y="4735562"/>
            <a:ext cx="15669131" cy="2794000"/>
          </a:xfrm>
          <a:prstGeom prst="roundRect">
            <a:avLst/>
          </a:prstGeom>
          <a:solidFill>
            <a:schemeClr val="tx1">
              <a:alpha val="5106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b="1" dirty="0">
                <a:solidFill>
                  <a:schemeClr val="bg1"/>
                </a:solidFill>
              </a:rPr>
              <a:t>GREEN TERPS – </a:t>
            </a:r>
          </a:p>
          <a:p>
            <a:pPr algn="ctr"/>
            <a:r>
              <a:rPr lang="en-US" sz="6000" b="1" dirty="0">
                <a:solidFill>
                  <a:schemeClr val="bg1"/>
                </a:solidFill>
              </a:rPr>
              <a:t>LET’S BRING THE CHANGE !</a:t>
            </a:r>
          </a:p>
          <a:p>
            <a:pPr algn="ctr"/>
            <a:endParaRPr lang="en-US" dirty="0"/>
          </a:p>
        </p:txBody>
      </p:sp>
    </p:spTree>
    <p:extLst>
      <p:ext uri="{BB962C8B-B14F-4D97-AF65-F5344CB8AC3E}">
        <p14:creationId xmlns:p14="http://schemas.microsoft.com/office/powerpoint/2010/main" val="655096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9F3169-3A4F-138E-05F8-4C8F6DD642BB}"/>
              </a:ext>
            </a:extLst>
          </p:cNvPr>
          <p:cNvPicPr>
            <a:picLocks noChangeAspect="1"/>
          </p:cNvPicPr>
          <p:nvPr/>
        </p:nvPicPr>
        <p:blipFill rotWithShape="1">
          <a:blip r:embed="rId2"/>
          <a:srcRect t="6034" b="6034"/>
          <a:stretch/>
        </p:blipFill>
        <p:spPr>
          <a:xfrm>
            <a:off x="-91396" y="-146304"/>
            <a:ext cx="12326112" cy="7150608"/>
          </a:xfrm>
          <a:prstGeom prst="rect">
            <a:avLst/>
          </a:prstGeom>
        </p:spPr>
      </p:pic>
      <p:sp>
        <p:nvSpPr>
          <p:cNvPr id="4" name="Rounded Rectangle 3">
            <a:extLst>
              <a:ext uri="{FF2B5EF4-FFF2-40B4-BE49-F238E27FC236}">
                <a16:creationId xmlns:a16="http://schemas.microsoft.com/office/drawing/2014/main" id="{6D00638E-D0C5-FC38-E552-ED666FAA21E3}"/>
              </a:ext>
            </a:extLst>
          </p:cNvPr>
          <p:cNvSpPr/>
          <p:nvPr/>
        </p:nvSpPr>
        <p:spPr>
          <a:xfrm>
            <a:off x="9887712" y="4754880"/>
            <a:ext cx="2304288" cy="2103120"/>
          </a:xfrm>
          <a:prstGeom prst="roundRect">
            <a:avLst/>
          </a:prstGeom>
          <a:solidFill>
            <a:schemeClr val="dk1">
              <a:alpha val="37069"/>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dirty="0"/>
              <a:t>2018-2019</a:t>
            </a:r>
          </a:p>
        </p:txBody>
      </p:sp>
      <p:pic>
        <p:nvPicPr>
          <p:cNvPr id="5" name="Picture 4">
            <a:extLst>
              <a:ext uri="{FF2B5EF4-FFF2-40B4-BE49-F238E27FC236}">
                <a16:creationId xmlns:a16="http://schemas.microsoft.com/office/drawing/2014/main" id="{2292D98B-5CC1-FB21-ACF1-A9CCA6B4C43B}"/>
              </a:ext>
            </a:extLst>
          </p:cNvPr>
          <p:cNvPicPr>
            <a:picLocks noChangeAspect="1"/>
          </p:cNvPicPr>
          <p:nvPr/>
        </p:nvPicPr>
        <p:blipFill>
          <a:blip r:embed="rId3"/>
          <a:stretch>
            <a:fillRect/>
          </a:stretch>
        </p:blipFill>
        <p:spPr>
          <a:xfrm>
            <a:off x="7150607" y="2502846"/>
            <a:ext cx="5084109" cy="2511334"/>
          </a:xfrm>
          <a:prstGeom prst="rect">
            <a:avLst/>
          </a:prstGeom>
        </p:spPr>
      </p:pic>
      <p:pic>
        <p:nvPicPr>
          <p:cNvPr id="6" name="Picture 5">
            <a:extLst>
              <a:ext uri="{FF2B5EF4-FFF2-40B4-BE49-F238E27FC236}">
                <a16:creationId xmlns:a16="http://schemas.microsoft.com/office/drawing/2014/main" id="{3702FC27-E64C-C96A-2A1E-A6A0FA1BA45F}"/>
              </a:ext>
            </a:extLst>
          </p:cNvPr>
          <p:cNvPicPr>
            <a:picLocks noChangeAspect="1"/>
          </p:cNvPicPr>
          <p:nvPr/>
        </p:nvPicPr>
        <p:blipFill>
          <a:blip r:embed="rId4"/>
          <a:stretch>
            <a:fillRect/>
          </a:stretch>
        </p:blipFill>
        <p:spPr>
          <a:xfrm>
            <a:off x="24385" y="3730752"/>
            <a:ext cx="7083506" cy="3108960"/>
          </a:xfrm>
          <a:prstGeom prst="rect">
            <a:avLst/>
          </a:prstGeom>
        </p:spPr>
      </p:pic>
      <p:pic>
        <p:nvPicPr>
          <p:cNvPr id="7" name="Picture 6">
            <a:extLst>
              <a:ext uri="{FF2B5EF4-FFF2-40B4-BE49-F238E27FC236}">
                <a16:creationId xmlns:a16="http://schemas.microsoft.com/office/drawing/2014/main" id="{7BB66932-6B73-59FA-9A60-3ADC6AA063DE}"/>
              </a:ext>
            </a:extLst>
          </p:cNvPr>
          <p:cNvPicPr>
            <a:picLocks noChangeAspect="1"/>
          </p:cNvPicPr>
          <p:nvPr/>
        </p:nvPicPr>
        <p:blipFill>
          <a:blip r:embed="rId5"/>
          <a:stretch>
            <a:fillRect/>
          </a:stretch>
        </p:blipFill>
        <p:spPr>
          <a:xfrm>
            <a:off x="101921" y="-47025"/>
            <a:ext cx="12122269" cy="2450592"/>
          </a:xfrm>
          <a:prstGeom prst="rect">
            <a:avLst/>
          </a:prstGeom>
        </p:spPr>
      </p:pic>
      <p:pic>
        <p:nvPicPr>
          <p:cNvPr id="8" name="Picture 7">
            <a:extLst>
              <a:ext uri="{FF2B5EF4-FFF2-40B4-BE49-F238E27FC236}">
                <a16:creationId xmlns:a16="http://schemas.microsoft.com/office/drawing/2014/main" id="{F1A46E97-6222-B958-1188-4E9FEFA63745}"/>
              </a:ext>
            </a:extLst>
          </p:cNvPr>
          <p:cNvPicPr>
            <a:picLocks noChangeAspect="1"/>
          </p:cNvPicPr>
          <p:nvPr/>
        </p:nvPicPr>
        <p:blipFill>
          <a:blip r:embed="rId6"/>
          <a:stretch>
            <a:fillRect/>
          </a:stretch>
        </p:blipFill>
        <p:spPr>
          <a:xfrm>
            <a:off x="12563856" y="62703"/>
            <a:ext cx="5687568" cy="6077572"/>
          </a:xfrm>
          <a:prstGeom prst="rect">
            <a:avLst/>
          </a:prstGeom>
        </p:spPr>
      </p:pic>
    </p:spTree>
    <p:extLst>
      <p:ext uri="{BB962C8B-B14F-4D97-AF65-F5344CB8AC3E}">
        <p14:creationId xmlns:p14="http://schemas.microsoft.com/office/powerpoint/2010/main" val="992496370"/>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FD1A86-BFBD-7074-B7E3-BD2D96756C8F}"/>
              </a:ext>
            </a:extLst>
          </p:cNvPr>
          <p:cNvPicPr>
            <a:picLocks noChangeAspect="1"/>
          </p:cNvPicPr>
          <p:nvPr/>
        </p:nvPicPr>
        <p:blipFill rotWithShape="1">
          <a:blip r:embed="rId2"/>
          <a:srcRect t="6034" b="6034"/>
          <a:stretch/>
        </p:blipFill>
        <p:spPr>
          <a:xfrm>
            <a:off x="0" y="-146304"/>
            <a:ext cx="12326112" cy="7150608"/>
          </a:xfrm>
          <a:prstGeom prst="rect">
            <a:avLst/>
          </a:prstGeom>
        </p:spPr>
      </p:pic>
      <p:sp>
        <p:nvSpPr>
          <p:cNvPr id="4" name="Rounded Rectangle 3">
            <a:extLst>
              <a:ext uri="{FF2B5EF4-FFF2-40B4-BE49-F238E27FC236}">
                <a16:creationId xmlns:a16="http://schemas.microsoft.com/office/drawing/2014/main" id="{6D00638E-D0C5-FC38-E552-ED666FAA21E3}"/>
              </a:ext>
            </a:extLst>
          </p:cNvPr>
          <p:cNvSpPr/>
          <p:nvPr/>
        </p:nvSpPr>
        <p:spPr>
          <a:xfrm>
            <a:off x="0" y="4754880"/>
            <a:ext cx="2304288" cy="2103120"/>
          </a:xfrm>
          <a:prstGeom prst="roundRect">
            <a:avLst/>
          </a:prstGeom>
          <a:solidFill>
            <a:schemeClr val="dk1">
              <a:alpha val="33805"/>
            </a:schemeClr>
          </a:solidFill>
          <a:ln>
            <a:noFill/>
          </a:ln>
          <a:effectLst>
            <a:outerShdw blurRad="50800" dist="50800" dir="5400000" algn="ctr" rotWithShape="0">
              <a:srgbClr val="000000"/>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dirty="0"/>
              <a:t>2019-2020</a:t>
            </a:r>
          </a:p>
        </p:txBody>
      </p:sp>
      <p:pic>
        <p:nvPicPr>
          <p:cNvPr id="3" name="Picture 2">
            <a:extLst>
              <a:ext uri="{FF2B5EF4-FFF2-40B4-BE49-F238E27FC236}">
                <a16:creationId xmlns:a16="http://schemas.microsoft.com/office/drawing/2014/main" id="{C2B8B381-D854-CF1A-6242-C6C0F03A1499}"/>
              </a:ext>
            </a:extLst>
          </p:cNvPr>
          <p:cNvPicPr>
            <a:picLocks noChangeAspect="1"/>
          </p:cNvPicPr>
          <p:nvPr/>
        </p:nvPicPr>
        <p:blipFill>
          <a:blip r:embed="rId3"/>
          <a:stretch>
            <a:fillRect/>
          </a:stretch>
        </p:blipFill>
        <p:spPr>
          <a:xfrm>
            <a:off x="5870448" y="239731"/>
            <a:ext cx="5687568" cy="6077572"/>
          </a:xfrm>
          <a:prstGeom prst="rect">
            <a:avLst/>
          </a:prstGeom>
        </p:spPr>
      </p:pic>
      <p:pic>
        <p:nvPicPr>
          <p:cNvPr id="5" name="Picture 4">
            <a:extLst>
              <a:ext uri="{FF2B5EF4-FFF2-40B4-BE49-F238E27FC236}">
                <a16:creationId xmlns:a16="http://schemas.microsoft.com/office/drawing/2014/main" id="{737FC221-6E50-56D1-7E75-11F50E22663F}"/>
              </a:ext>
            </a:extLst>
          </p:cNvPr>
          <p:cNvPicPr>
            <a:picLocks noChangeAspect="1"/>
          </p:cNvPicPr>
          <p:nvPr/>
        </p:nvPicPr>
        <p:blipFill>
          <a:blip r:embed="rId4"/>
          <a:stretch>
            <a:fillRect/>
          </a:stretch>
        </p:blipFill>
        <p:spPr>
          <a:xfrm>
            <a:off x="6096000" y="-3824224"/>
            <a:ext cx="5537620" cy="2800096"/>
          </a:xfrm>
          <a:prstGeom prst="rect">
            <a:avLst/>
          </a:prstGeom>
        </p:spPr>
      </p:pic>
      <p:pic>
        <p:nvPicPr>
          <p:cNvPr id="6" name="Picture 5">
            <a:extLst>
              <a:ext uri="{FF2B5EF4-FFF2-40B4-BE49-F238E27FC236}">
                <a16:creationId xmlns:a16="http://schemas.microsoft.com/office/drawing/2014/main" id="{84194CAA-0C03-C719-F0A6-525F7EB215D5}"/>
              </a:ext>
            </a:extLst>
          </p:cNvPr>
          <p:cNvPicPr>
            <a:picLocks noChangeAspect="1"/>
          </p:cNvPicPr>
          <p:nvPr/>
        </p:nvPicPr>
        <p:blipFill>
          <a:blip r:embed="rId5"/>
          <a:stretch>
            <a:fillRect/>
          </a:stretch>
        </p:blipFill>
        <p:spPr>
          <a:xfrm>
            <a:off x="1152144" y="7325130"/>
            <a:ext cx="8463555" cy="3471164"/>
          </a:xfrm>
          <a:prstGeom prst="rect">
            <a:avLst/>
          </a:prstGeom>
        </p:spPr>
      </p:pic>
    </p:spTree>
    <p:extLst>
      <p:ext uri="{BB962C8B-B14F-4D97-AF65-F5344CB8AC3E}">
        <p14:creationId xmlns:p14="http://schemas.microsoft.com/office/powerpoint/2010/main" val="9209777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466D4F8-1789-C244-84FE-8D2131C40293}"/>
              </a:ext>
            </a:extLst>
          </p:cNvPr>
          <p:cNvPicPr>
            <a:picLocks noChangeAspect="1"/>
          </p:cNvPicPr>
          <p:nvPr/>
        </p:nvPicPr>
        <p:blipFill rotWithShape="1">
          <a:blip r:embed="rId2"/>
          <a:srcRect t="6034" b="6034"/>
          <a:stretch/>
        </p:blipFill>
        <p:spPr>
          <a:xfrm>
            <a:off x="0" y="-146304"/>
            <a:ext cx="12326112" cy="7150608"/>
          </a:xfrm>
          <a:prstGeom prst="rect">
            <a:avLst/>
          </a:prstGeom>
        </p:spPr>
      </p:pic>
      <p:sp>
        <p:nvSpPr>
          <p:cNvPr id="4" name="Rounded Rectangle 3">
            <a:extLst>
              <a:ext uri="{FF2B5EF4-FFF2-40B4-BE49-F238E27FC236}">
                <a16:creationId xmlns:a16="http://schemas.microsoft.com/office/drawing/2014/main" id="{6D00638E-D0C5-FC38-E552-ED666FAA21E3}"/>
              </a:ext>
            </a:extLst>
          </p:cNvPr>
          <p:cNvSpPr/>
          <p:nvPr/>
        </p:nvSpPr>
        <p:spPr>
          <a:xfrm>
            <a:off x="0" y="0"/>
            <a:ext cx="2304288" cy="2103120"/>
          </a:xfrm>
          <a:prstGeom prst="roundRect">
            <a:avLst/>
          </a:prstGeom>
          <a:solidFill>
            <a:schemeClr val="dk1">
              <a:alpha val="56988"/>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dirty="0"/>
              <a:t>2021-2022</a:t>
            </a:r>
          </a:p>
        </p:txBody>
      </p:sp>
      <p:pic>
        <p:nvPicPr>
          <p:cNvPr id="3" name="Picture 2">
            <a:extLst>
              <a:ext uri="{FF2B5EF4-FFF2-40B4-BE49-F238E27FC236}">
                <a16:creationId xmlns:a16="http://schemas.microsoft.com/office/drawing/2014/main" id="{DC700247-E579-FC3A-3FF6-D9FE2690E32D}"/>
              </a:ext>
            </a:extLst>
          </p:cNvPr>
          <p:cNvPicPr>
            <a:picLocks noChangeAspect="1"/>
          </p:cNvPicPr>
          <p:nvPr/>
        </p:nvPicPr>
        <p:blipFill>
          <a:blip r:embed="rId3"/>
          <a:stretch>
            <a:fillRect/>
          </a:stretch>
        </p:blipFill>
        <p:spPr>
          <a:xfrm>
            <a:off x="399287" y="3145536"/>
            <a:ext cx="8463555" cy="3471164"/>
          </a:xfrm>
          <a:prstGeom prst="rect">
            <a:avLst/>
          </a:prstGeom>
        </p:spPr>
      </p:pic>
      <p:pic>
        <p:nvPicPr>
          <p:cNvPr id="5" name="Picture 4">
            <a:extLst>
              <a:ext uri="{FF2B5EF4-FFF2-40B4-BE49-F238E27FC236}">
                <a16:creationId xmlns:a16="http://schemas.microsoft.com/office/drawing/2014/main" id="{11D8C6F1-D6D2-8EF2-CCC1-8EBF7D979697}"/>
              </a:ext>
            </a:extLst>
          </p:cNvPr>
          <p:cNvPicPr>
            <a:picLocks noChangeAspect="1"/>
          </p:cNvPicPr>
          <p:nvPr/>
        </p:nvPicPr>
        <p:blipFill>
          <a:blip r:embed="rId4"/>
          <a:stretch>
            <a:fillRect/>
          </a:stretch>
        </p:blipFill>
        <p:spPr>
          <a:xfrm>
            <a:off x="6096000" y="0"/>
            <a:ext cx="5537620" cy="2800096"/>
          </a:xfrm>
          <a:prstGeom prst="rect">
            <a:avLst/>
          </a:prstGeom>
        </p:spPr>
      </p:pic>
      <p:pic>
        <p:nvPicPr>
          <p:cNvPr id="6" name="Picture 5">
            <a:extLst>
              <a:ext uri="{FF2B5EF4-FFF2-40B4-BE49-F238E27FC236}">
                <a16:creationId xmlns:a16="http://schemas.microsoft.com/office/drawing/2014/main" id="{37630C36-FF0B-8A99-33F7-CAB5919F07C7}"/>
              </a:ext>
            </a:extLst>
          </p:cNvPr>
          <p:cNvPicPr>
            <a:picLocks noChangeAspect="1"/>
          </p:cNvPicPr>
          <p:nvPr/>
        </p:nvPicPr>
        <p:blipFill>
          <a:blip r:embed="rId5"/>
          <a:stretch>
            <a:fillRect/>
          </a:stretch>
        </p:blipFill>
        <p:spPr>
          <a:xfrm>
            <a:off x="12527280" y="3444470"/>
            <a:ext cx="8181848" cy="3413530"/>
          </a:xfrm>
          <a:prstGeom prst="rect">
            <a:avLst/>
          </a:prstGeom>
        </p:spPr>
      </p:pic>
      <p:pic>
        <p:nvPicPr>
          <p:cNvPr id="7" name="Picture 6">
            <a:extLst>
              <a:ext uri="{FF2B5EF4-FFF2-40B4-BE49-F238E27FC236}">
                <a16:creationId xmlns:a16="http://schemas.microsoft.com/office/drawing/2014/main" id="{5ED187F0-C3CB-61BD-8FEF-C3AA2F21D6C6}"/>
              </a:ext>
            </a:extLst>
          </p:cNvPr>
          <p:cNvPicPr>
            <a:picLocks noChangeAspect="1"/>
          </p:cNvPicPr>
          <p:nvPr/>
        </p:nvPicPr>
        <p:blipFill>
          <a:blip r:embed="rId6"/>
          <a:stretch>
            <a:fillRect/>
          </a:stretch>
        </p:blipFill>
        <p:spPr>
          <a:xfrm>
            <a:off x="-6175082" y="0"/>
            <a:ext cx="5446014" cy="2871251"/>
          </a:xfrm>
          <a:prstGeom prst="rect">
            <a:avLst/>
          </a:prstGeom>
        </p:spPr>
      </p:pic>
    </p:spTree>
    <p:extLst>
      <p:ext uri="{BB962C8B-B14F-4D97-AF65-F5344CB8AC3E}">
        <p14:creationId xmlns:p14="http://schemas.microsoft.com/office/powerpoint/2010/main" val="9662079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764B614-60BE-7C56-3917-483141090CB2}"/>
              </a:ext>
            </a:extLst>
          </p:cNvPr>
          <p:cNvPicPr>
            <a:picLocks noChangeAspect="1"/>
          </p:cNvPicPr>
          <p:nvPr/>
        </p:nvPicPr>
        <p:blipFill rotWithShape="1">
          <a:blip r:embed="rId2"/>
          <a:srcRect t="6034" b="6034"/>
          <a:stretch/>
        </p:blipFill>
        <p:spPr>
          <a:xfrm>
            <a:off x="0" y="-146304"/>
            <a:ext cx="12326112" cy="7150608"/>
          </a:xfrm>
          <a:prstGeom prst="rect">
            <a:avLst/>
          </a:prstGeom>
        </p:spPr>
      </p:pic>
      <p:sp>
        <p:nvSpPr>
          <p:cNvPr id="4" name="Rounded Rectangle 3">
            <a:extLst>
              <a:ext uri="{FF2B5EF4-FFF2-40B4-BE49-F238E27FC236}">
                <a16:creationId xmlns:a16="http://schemas.microsoft.com/office/drawing/2014/main" id="{6D00638E-D0C5-FC38-E552-ED666FAA21E3}"/>
              </a:ext>
            </a:extLst>
          </p:cNvPr>
          <p:cNvSpPr/>
          <p:nvPr/>
        </p:nvSpPr>
        <p:spPr>
          <a:xfrm>
            <a:off x="9887712" y="0"/>
            <a:ext cx="2304288" cy="2103120"/>
          </a:xfrm>
          <a:prstGeom prst="roundRect">
            <a:avLst/>
          </a:prstGeom>
          <a:solidFill>
            <a:schemeClr val="dk1">
              <a:alpha val="422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dirty="0"/>
              <a:t>2022-2023</a:t>
            </a:r>
          </a:p>
        </p:txBody>
      </p:sp>
      <p:pic>
        <p:nvPicPr>
          <p:cNvPr id="3" name="Picture 2">
            <a:extLst>
              <a:ext uri="{FF2B5EF4-FFF2-40B4-BE49-F238E27FC236}">
                <a16:creationId xmlns:a16="http://schemas.microsoft.com/office/drawing/2014/main" id="{24998064-F55A-4799-E95C-772B88366A63}"/>
              </a:ext>
            </a:extLst>
          </p:cNvPr>
          <p:cNvPicPr>
            <a:picLocks noChangeAspect="1"/>
          </p:cNvPicPr>
          <p:nvPr/>
        </p:nvPicPr>
        <p:blipFill>
          <a:blip r:embed="rId3"/>
          <a:stretch>
            <a:fillRect/>
          </a:stretch>
        </p:blipFill>
        <p:spPr>
          <a:xfrm>
            <a:off x="3785616" y="3258176"/>
            <a:ext cx="8181848" cy="3413530"/>
          </a:xfrm>
          <a:prstGeom prst="rect">
            <a:avLst/>
          </a:prstGeom>
        </p:spPr>
      </p:pic>
      <p:pic>
        <p:nvPicPr>
          <p:cNvPr id="5" name="Picture 4">
            <a:extLst>
              <a:ext uri="{FF2B5EF4-FFF2-40B4-BE49-F238E27FC236}">
                <a16:creationId xmlns:a16="http://schemas.microsoft.com/office/drawing/2014/main" id="{785026C0-E859-C68D-BCCA-A6C21EA2E942}"/>
              </a:ext>
            </a:extLst>
          </p:cNvPr>
          <p:cNvPicPr>
            <a:picLocks noChangeAspect="1"/>
          </p:cNvPicPr>
          <p:nvPr/>
        </p:nvPicPr>
        <p:blipFill>
          <a:blip r:embed="rId4"/>
          <a:stretch>
            <a:fillRect/>
          </a:stretch>
        </p:blipFill>
        <p:spPr>
          <a:xfrm>
            <a:off x="259842" y="186293"/>
            <a:ext cx="5446014" cy="2871251"/>
          </a:xfrm>
          <a:prstGeom prst="rect">
            <a:avLst/>
          </a:prstGeom>
        </p:spPr>
      </p:pic>
      <p:pic>
        <p:nvPicPr>
          <p:cNvPr id="6" name="Picture 5">
            <a:extLst>
              <a:ext uri="{FF2B5EF4-FFF2-40B4-BE49-F238E27FC236}">
                <a16:creationId xmlns:a16="http://schemas.microsoft.com/office/drawing/2014/main" id="{02C76C80-8CAA-E083-44C8-4F324BCEF8CD}"/>
              </a:ext>
            </a:extLst>
          </p:cNvPr>
          <p:cNvPicPr>
            <a:picLocks noChangeAspect="1"/>
          </p:cNvPicPr>
          <p:nvPr/>
        </p:nvPicPr>
        <p:blipFill>
          <a:blip r:embed="rId5"/>
          <a:stretch>
            <a:fillRect/>
          </a:stretch>
        </p:blipFill>
        <p:spPr>
          <a:xfrm>
            <a:off x="12657504" y="247729"/>
            <a:ext cx="6191152" cy="6020894"/>
          </a:xfrm>
          <a:prstGeom prst="rect">
            <a:avLst/>
          </a:prstGeom>
        </p:spPr>
      </p:pic>
    </p:spTree>
    <p:extLst>
      <p:ext uri="{BB962C8B-B14F-4D97-AF65-F5344CB8AC3E}">
        <p14:creationId xmlns:p14="http://schemas.microsoft.com/office/powerpoint/2010/main" val="3226334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D62C632E-93EF-E973-FB98-C7D30FAAF976}"/>
              </a:ext>
            </a:extLst>
          </p:cNvPr>
          <p:cNvSpPr>
            <a:spLocks noChangeArrowheads="1"/>
          </p:cNvSpPr>
          <p:nvPr/>
        </p:nvSpPr>
        <p:spPr bwMode="auto">
          <a:xfrm>
            <a:off x="0" y="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rgbClr val="333333"/>
                </a:solidFill>
                <a:effectLst/>
                <a:latin typeface="Helvetica Neue"/>
              </a:rPr>
            </a:br>
            <a:endParaRPr kumimoji="0" lang="en-US" altLang="en-US" sz="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333333"/>
                </a:solidFill>
                <a:effectLst/>
                <a:latin typeface="Helvetica Neue"/>
              </a:rPr>
              <a:t>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Oval Callout 2">
            <a:extLst>
              <a:ext uri="{FF2B5EF4-FFF2-40B4-BE49-F238E27FC236}">
                <a16:creationId xmlns:a16="http://schemas.microsoft.com/office/drawing/2014/main" id="{E1BDEC79-1A48-5ED7-4BDB-17CF65A12E75}"/>
              </a:ext>
            </a:extLst>
          </p:cNvPr>
          <p:cNvSpPr/>
          <p:nvPr/>
        </p:nvSpPr>
        <p:spPr>
          <a:xfrm>
            <a:off x="4397876" y="487450"/>
            <a:ext cx="6501771" cy="3868406"/>
          </a:xfrm>
          <a:prstGeom prst="wedgeEllipseCallout">
            <a:avLst>
              <a:gd name="adj1" fmla="val -50930"/>
              <a:gd name="adj2" fmla="val 48317"/>
            </a:avLst>
          </a:prstGeom>
          <a:solidFill>
            <a:schemeClr val="bg1">
              <a:lumMod val="75000"/>
              <a:alpha val="50419"/>
            </a:schemeClr>
          </a:solidFill>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How can we maximize our registration and completion? Who should we focus on? How to get more registration? Where can we promote Green Terps?</a:t>
            </a:r>
          </a:p>
        </p:txBody>
      </p:sp>
      <p:pic>
        <p:nvPicPr>
          <p:cNvPr id="12" name="Picture 11" descr="A cartoon turtle holding a letter&#10;&#10;Description automatically generated">
            <a:extLst>
              <a:ext uri="{FF2B5EF4-FFF2-40B4-BE49-F238E27FC236}">
                <a16:creationId xmlns:a16="http://schemas.microsoft.com/office/drawing/2014/main" id="{9A6AA47A-897A-92E2-348D-9B5B8BBF65BE}"/>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628946" y="3803908"/>
            <a:ext cx="4675764" cy="2591103"/>
          </a:xfrm>
          <a:prstGeom prst="rect">
            <a:avLst/>
          </a:prstGeom>
        </p:spPr>
      </p:pic>
    </p:spTree>
    <p:extLst>
      <p:ext uri="{BB962C8B-B14F-4D97-AF65-F5344CB8AC3E}">
        <p14:creationId xmlns:p14="http://schemas.microsoft.com/office/powerpoint/2010/main" val="22060981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
                                        <p:tgtEl>
                                          <p:spTgt spid="12"/>
                                        </p:tgtEl>
                                      </p:cBhvr>
                                    </p:animEffect>
                                    <p:anim calcmode="lin" valueType="num">
                                      <p:cBhvr>
                                        <p:cTn id="8" dur="400" fill="hold"/>
                                        <p:tgtEl>
                                          <p:spTgt spid="12"/>
                                        </p:tgtEl>
                                        <p:attrNameLst>
                                          <p:attrName>ppt_x</p:attrName>
                                        </p:attrNameLst>
                                      </p:cBhvr>
                                      <p:tavLst>
                                        <p:tav tm="0">
                                          <p:val>
                                            <p:strVal val="#ppt_x"/>
                                          </p:val>
                                        </p:tav>
                                        <p:tav tm="100000">
                                          <p:val>
                                            <p:strVal val="#ppt_x"/>
                                          </p:val>
                                        </p:tav>
                                      </p:tavLst>
                                    </p:anim>
                                    <p:anim calcmode="lin" valueType="num">
                                      <p:cBhvr>
                                        <p:cTn id="9" dur="400" fill="hold"/>
                                        <p:tgtEl>
                                          <p:spTgt spid="12"/>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12"/>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12"/>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862CA68C-24DC-CDF7-FB9C-A1BD46742FFC}"/>
              </a:ext>
            </a:extLst>
          </p:cNvPr>
          <p:cNvPicPr>
            <a:picLocks noChangeAspect="1"/>
          </p:cNvPicPr>
          <p:nvPr/>
        </p:nvPicPr>
        <p:blipFill>
          <a:blip r:embed="rId2"/>
          <a:stretch>
            <a:fillRect/>
          </a:stretch>
        </p:blipFill>
        <p:spPr>
          <a:xfrm>
            <a:off x="5669281" y="418553"/>
            <a:ext cx="6191152" cy="6020894"/>
          </a:xfrm>
          <a:prstGeom prst="rect">
            <a:avLst/>
          </a:prstGeom>
        </p:spPr>
      </p:pic>
      <p:sp>
        <p:nvSpPr>
          <p:cNvPr id="5" name="Oval Callout 2">
            <a:extLst>
              <a:ext uri="{FF2B5EF4-FFF2-40B4-BE49-F238E27FC236}">
                <a16:creationId xmlns:a16="http://schemas.microsoft.com/office/drawing/2014/main" id="{C7ED51A1-C3B3-B885-209C-2DF6915F5855}"/>
              </a:ext>
            </a:extLst>
          </p:cNvPr>
          <p:cNvSpPr/>
          <p:nvPr/>
        </p:nvSpPr>
        <p:spPr>
          <a:xfrm>
            <a:off x="331567" y="1114532"/>
            <a:ext cx="4079896" cy="2708695"/>
          </a:xfrm>
          <a:prstGeom prst="wedgeEllipseCallout">
            <a:avLst>
              <a:gd name="adj1" fmla="val -12316"/>
              <a:gd name="adj2" fmla="val 68576"/>
            </a:avLst>
          </a:prstGeom>
          <a:solidFill>
            <a:schemeClr val="bg1">
              <a:lumMod val="75000"/>
              <a:alpha val="50419"/>
            </a:schemeClr>
          </a:solidFill>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solidFill>
                  <a:schemeClr val="tx1"/>
                </a:solidFill>
              </a:rPr>
              <a:t>Get a gift if you complete the certification !!!</a:t>
            </a:r>
          </a:p>
        </p:txBody>
      </p:sp>
      <p:pic>
        <p:nvPicPr>
          <p:cNvPr id="6" name="Picture 5" descr="A cartoon turtle holding a letter&#10;&#10;Description automatically generated">
            <a:extLst>
              <a:ext uri="{FF2B5EF4-FFF2-40B4-BE49-F238E27FC236}">
                <a16:creationId xmlns:a16="http://schemas.microsoft.com/office/drawing/2014/main" id="{DAA806D7-4485-D9BC-701C-8537146C13C8}"/>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0" y="4389120"/>
            <a:ext cx="3699908" cy="2050327"/>
          </a:xfrm>
          <a:prstGeom prst="rect">
            <a:avLst/>
          </a:prstGeom>
        </p:spPr>
      </p:pic>
      <p:sp>
        <p:nvSpPr>
          <p:cNvPr id="7" name="Oval Callout 2">
            <a:extLst>
              <a:ext uri="{FF2B5EF4-FFF2-40B4-BE49-F238E27FC236}">
                <a16:creationId xmlns:a16="http://schemas.microsoft.com/office/drawing/2014/main" id="{9CE75CBE-FAF3-2598-C23F-D8F3859298AD}"/>
              </a:ext>
            </a:extLst>
          </p:cNvPr>
          <p:cNvSpPr/>
          <p:nvPr/>
        </p:nvSpPr>
        <p:spPr>
          <a:xfrm>
            <a:off x="2901042" y="3758183"/>
            <a:ext cx="3194957" cy="1656100"/>
          </a:xfrm>
          <a:prstGeom prst="wedgeEllipseCallout">
            <a:avLst>
              <a:gd name="adj1" fmla="val -53107"/>
              <a:gd name="adj2" fmla="val 30092"/>
            </a:avLst>
          </a:prstGeom>
          <a:solidFill>
            <a:schemeClr val="bg1">
              <a:lumMod val="75000"/>
              <a:alpha val="50419"/>
            </a:schemeClr>
          </a:solidFill>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dirty="0">
                <a:solidFill>
                  <a:schemeClr val="tx1"/>
                </a:solidFill>
              </a:rPr>
              <a:t>2352 students have got gifts !!!</a:t>
            </a:r>
          </a:p>
        </p:txBody>
      </p:sp>
    </p:spTree>
    <p:extLst>
      <p:ext uri="{BB962C8B-B14F-4D97-AF65-F5344CB8AC3E}">
        <p14:creationId xmlns:p14="http://schemas.microsoft.com/office/powerpoint/2010/main" val="913938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091E7-E37B-E13A-047A-1C3969110ED8}"/>
              </a:ext>
            </a:extLst>
          </p:cNvPr>
          <p:cNvSpPr>
            <a:spLocks noGrp="1"/>
          </p:cNvSpPr>
          <p:nvPr>
            <p:ph type="title"/>
          </p:nvPr>
        </p:nvSpPr>
        <p:spPr/>
        <p:txBody>
          <a:bodyPr/>
          <a:lstStyle/>
          <a:p>
            <a:r>
              <a:rPr lang="en-US" dirty="0"/>
              <a:t>Suggestions:</a:t>
            </a:r>
            <a:br>
              <a:rPr lang="en-US" dirty="0"/>
            </a:br>
            <a:endParaRPr lang="en-US" dirty="0"/>
          </a:p>
        </p:txBody>
      </p:sp>
      <p:sp>
        <p:nvSpPr>
          <p:cNvPr id="3" name="Content Placeholder 2">
            <a:extLst>
              <a:ext uri="{FF2B5EF4-FFF2-40B4-BE49-F238E27FC236}">
                <a16:creationId xmlns:a16="http://schemas.microsoft.com/office/drawing/2014/main" id="{1BE144A2-4998-0466-6345-1E7168780049}"/>
              </a:ext>
            </a:extLst>
          </p:cNvPr>
          <p:cNvSpPr>
            <a:spLocks noGrp="1"/>
          </p:cNvSpPr>
          <p:nvPr>
            <p:ph idx="1"/>
          </p:nvPr>
        </p:nvSpPr>
        <p:spPr>
          <a:xfrm>
            <a:off x="838200" y="1242647"/>
            <a:ext cx="10515600" cy="448042"/>
          </a:xfrm>
        </p:spPr>
        <p:txBody>
          <a:bodyPr>
            <a:normAutofit lnSpcReduction="10000"/>
          </a:bodyPr>
          <a:lstStyle/>
          <a:p>
            <a:pPr marL="0" indent="0">
              <a:buNone/>
            </a:pPr>
            <a:r>
              <a:rPr lang="en-US" dirty="0"/>
              <a:t>Word cloud for Suggestions that students gave :</a:t>
            </a:r>
          </a:p>
        </p:txBody>
      </p:sp>
      <p:pic>
        <p:nvPicPr>
          <p:cNvPr id="4" name="Picture 3">
            <a:extLst>
              <a:ext uri="{FF2B5EF4-FFF2-40B4-BE49-F238E27FC236}">
                <a16:creationId xmlns:a16="http://schemas.microsoft.com/office/drawing/2014/main" id="{6DD05B26-E994-9B0E-71E3-345371E0924C}"/>
              </a:ext>
            </a:extLst>
          </p:cNvPr>
          <p:cNvPicPr>
            <a:picLocks noChangeAspect="1"/>
          </p:cNvPicPr>
          <p:nvPr/>
        </p:nvPicPr>
        <p:blipFill>
          <a:blip r:embed="rId2"/>
          <a:stretch>
            <a:fillRect/>
          </a:stretch>
        </p:blipFill>
        <p:spPr>
          <a:xfrm>
            <a:off x="1266091" y="1809592"/>
            <a:ext cx="8702243" cy="4497423"/>
          </a:xfrm>
          <a:prstGeom prst="rect">
            <a:avLst/>
          </a:prstGeom>
        </p:spPr>
      </p:pic>
      <p:pic>
        <p:nvPicPr>
          <p:cNvPr id="5" name="Picture 4" descr="A cartoon turtle holding a letter&#10;&#10;Description automatically generated">
            <a:extLst>
              <a:ext uri="{FF2B5EF4-FFF2-40B4-BE49-F238E27FC236}">
                <a16:creationId xmlns:a16="http://schemas.microsoft.com/office/drawing/2014/main" id="{3CC9D3D1-F833-5DAA-F3CD-1DE8A9436BD4}"/>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4056192" y="4527405"/>
            <a:ext cx="4675764" cy="2591103"/>
          </a:xfrm>
          <a:prstGeom prst="rect">
            <a:avLst/>
          </a:prstGeom>
        </p:spPr>
      </p:pic>
    </p:spTree>
    <p:extLst>
      <p:ext uri="{BB962C8B-B14F-4D97-AF65-F5344CB8AC3E}">
        <p14:creationId xmlns:p14="http://schemas.microsoft.com/office/powerpoint/2010/main" val="24579968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Low view of tall buildings with trees&#10;&#10;Description automatically generated">
            <a:extLst>
              <a:ext uri="{FF2B5EF4-FFF2-40B4-BE49-F238E27FC236}">
                <a16:creationId xmlns:a16="http://schemas.microsoft.com/office/drawing/2014/main" id="{AD1E2F6F-1FE2-9AFF-B1AA-59F9B6737161}"/>
              </a:ext>
            </a:extLst>
          </p:cNvPr>
          <p:cNvPicPr>
            <a:picLocks noChangeAspect="1"/>
          </p:cNvPicPr>
          <p:nvPr/>
        </p:nvPicPr>
        <p:blipFill rotWithShape="1">
          <a:blip r:embed="rId2">
            <a:alphaModFix amt="67000"/>
          </a:blip>
          <a:srcRect b="19"/>
          <a:stretch/>
        </p:blipFill>
        <p:spPr>
          <a:xfrm>
            <a:off x="20" y="1282"/>
            <a:ext cx="12191980" cy="6856718"/>
          </a:xfrm>
          <a:prstGeom prst="rect">
            <a:avLst/>
          </a:prstGeom>
          <a:effectLst>
            <a:outerShdw blurRad="50800" dist="50800" dir="5400000" algn="ctr" rotWithShape="0">
              <a:srgbClr val="000000">
                <a:alpha val="97000"/>
              </a:srgbClr>
            </a:outerShdw>
          </a:effectLst>
        </p:spPr>
      </p:pic>
      <p:sp>
        <p:nvSpPr>
          <p:cNvPr id="7" name="Rounded Rectangle 6">
            <a:extLst>
              <a:ext uri="{FF2B5EF4-FFF2-40B4-BE49-F238E27FC236}">
                <a16:creationId xmlns:a16="http://schemas.microsoft.com/office/drawing/2014/main" id="{E08134B7-FFB4-0549-3DF0-F88515810DE3}"/>
              </a:ext>
            </a:extLst>
          </p:cNvPr>
          <p:cNvSpPr/>
          <p:nvPr/>
        </p:nvSpPr>
        <p:spPr>
          <a:xfrm>
            <a:off x="2706624" y="2066544"/>
            <a:ext cx="7278624" cy="3127248"/>
          </a:xfrm>
          <a:prstGeom prst="roundRect">
            <a:avLst/>
          </a:prstGeom>
          <a:solidFill>
            <a:schemeClr val="tx1">
              <a:alpha val="5495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E659137-2F91-E2B9-86CF-7A591CA0E148}"/>
              </a:ext>
            </a:extLst>
          </p:cNvPr>
          <p:cNvSpPr txBox="1"/>
          <p:nvPr/>
        </p:nvSpPr>
        <p:spPr>
          <a:xfrm>
            <a:off x="3033522" y="2551837"/>
            <a:ext cx="6839712" cy="1938992"/>
          </a:xfrm>
          <a:prstGeom prst="rect">
            <a:avLst/>
          </a:prstGeom>
          <a:noFill/>
          <a:effectLst/>
        </p:spPr>
        <p:txBody>
          <a:bodyPr wrap="square" rtlCol="0">
            <a:spAutoFit/>
          </a:bodyPr>
          <a:lstStyle/>
          <a:p>
            <a:pPr algn="ctr"/>
            <a:r>
              <a:rPr lang="en-US" sz="4000" dirty="0">
                <a:solidFill>
                  <a:schemeClr val="bg1"/>
                </a:solidFill>
              </a:rPr>
              <a:t>THANK YOU !</a:t>
            </a:r>
          </a:p>
          <a:p>
            <a:pPr algn="ctr"/>
            <a:endParaRPr lang="en-US" sz="4000" dirty="0">
              <a:solidFill>
                <a:schemeClr val="bg1"/>
              </a:solidFill>
            </a:endParaRPr>
          </a:p>
          <a:p>
            <a:pPr algn="ctr"/>
            <a:r>
              <a:rPr lang="en-US" sz="4000" dirty="0">
                <a:solidFill>
                  <a:schemeClr val="bg1"/>
                </a:solidFill>
              </a:rPr>
              <a:t>ANY QUESTION ???</a:t>
            </a:r>
            <a:endParaRPr lang="en-US" sz="2000" dirty="0">
              <a:solidFill>
                <a:schemeClr val="bg1"/>
              </a:solidFill>
            </a:endParaRPr>
          </a:p>
        </p:txBody>
      </p:sp>
      <p:pic>
        <p:nvPicPr>
          <p:cNvPr id="9" name="Picture 8" descr="A cartoon turtle holding a letter&#10;&#10;Description automatically generated">
            <a:extLst>
              <a:ext uri="{FF2B5EF4-FFF2-40B4-BE49-F238E27FC236}">
                <a16:creationId xmlns:a16="http://schemas.microsoft.com/office/drawing/2014/main" id="{61740922-BC14-C530-473D-6AF1545E079E}"/>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983808" y="4490829"/>
            <a:ext cx="4675764" cy="2591103"/>
          </a:xfrm>
          <a:prstGeom prst="rect">
            <a:avLst/>
          </a:prstGeom>
        </p:spPr>
      </p:pic>
    </p:spTree>
    <p:extLst>
      <p:ext uri="{BB962C8B-B14F-4D97-AF65-F5344CB8AC3E}">
        <p14:creationId xmlns:p14="http://schemas.microsoft.com/office/powerpoint/2010/main" val="35306317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1929C-01D4-04BB-DD9F-2BE3BE20F0DD}"/>
              </a:ext>
            </a:extLst>
          </p:cNvPr>
          <p:cNvSpPr>
            <a:spLocks noGrp="1"/>
          </p:cNvSpPr>
          <p:nvPr>
            <p:ph type="title"/>
          </p:nvPr>
        </p:nvSpPr>
        <p:spPr>
          <a:xfrm>
            <a:off x="3324138" y="214373"/>
            <a:ext cx="5540675" cy="1664573"/>
          </a:xfrm>
        </p:spPr>
        <p:txBody>
          <a:bodyPr>
            <a:normAutofit/>
          </a:bodyPr>
          <a:lstStyle/>
          <a:p>
            <a:r>
              <a:rPr lang="en-US">
                <a:cs typeface="Posterama"/>
              </a:rPr>
              <a:t>Green Terp Program</a:t>
            </a:r>
          </a:p>
        </p:txBody>
      </p:sp>
      <p:pic>
        <p:nvPicPr>
          <p:cNvPr id="4" name="Picture 3" descr="Green Terp Dialogue Series - YouTube">
            <a:extLst>
              <a:ext uri="{FF2B5EF4-FFF2-40B4-BE49-F238E27FC236}">
                <a16:creationId xmlns:a16="http://schemas.microsoft.com/office/drawing/2014/main" id="{72C9B8AA-C16A-0C8F-064D-2638D240E89E}"/>
              </a:ext>
            </a:extLst>
          </p:cNvPr>
          <p:cNvPicPr>
            <a:picLocks noChangeAspect="1"/>
          </p:cNvPicPr>
          <p:nvPr/>
        </p:nvPicPr>
        <p:blipFill rotWithShape="1">
          <a:blip r:embed="rId2"/>
          <a:srcRect l="19431" r="24320" b="2"/>
          <a:stretch/>
        </p:blipFill>
        <p:spPr>
          <a:xfrm>
            <a:off x="6931914" y="1304048"/>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sp>
        <p:nvSpPr>
          <p:cNvPr id="6" name="Oval Callout 5">
            <a:extLst>
              <a:ext uri="{FF2B5EF4-FFF2-40B4-BE49-F238E27FC236}">
                <a16:creationId xmlns:a16="http://schemas.microsoft.com/office/drawing/2014/main" id="{45A44981-D5F1-AC2A-D54E-B299C982258C}"/>
              </a:ext>
            </a:extLst>
          </p:cNvPr>
          <p:cNvSpPr/>
          <p:nvPr/>
        </p:nvSpPr>
        <p:spPr>
          <a:xfrm>
            <a:off x="1396131" y="1570424"/>
            <a:ext cx="4923862" cy="3581615"/>
          </a:xfrm>
          <a:prstGeom prst="wedgeEllipseCallou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turtle holding a letter&#10;&#10;Description automatically generated">
            <a:extLst>
              <a:ext uri="{FF2B5EF4-FFF2-40B4-BE49-F238E27FC236}">
                <a16:creationId xmlns:a16="http://schemas.microsoft.com/office/drawing/2014/main" id="{1C978E69-96AC-0A85-3B7F-6B71EC32D33D}"/>
              </a:ext>
            </a:extLst>
          </p:cNvPr>
          <p:cNvPicPr>
            <a:picLocks noChangeAspect="1"/>
          </p:cNvPicPr>
          <p:nvPr/>
        </p:nvPicPr>
        <p:blipFill rotWithShape="1">
          <a:blip r:embed="rId3">
            <a:extLst>
              <a:ext uri="{28A0092B-C50C-407E-A947-70E740481C1C}">
                <a14:useLocalDpi xmlns:a14="http://schemas.microsoft.com/office/drawing/2010/main" val="0"/>
              </a:ext>
            </a:extLst>
          </a:blip>
          <a:srcRect l="20263" r="18108"/>
          <a:stretch/>
        </p:blipFill>
        <p:spPr>
          <a:xfrm>
            <a:off x="1253187" y="5059299"/>
            <a:ext cx="1377885" cy="1551706"/>
          </a:xfrm>
          <a:prstGeom prst="rect">
            <a:avLst/>
          </a:prstGeom>
        </p:spPr>
      </p:pic>
      <p:sp>
        <p:nvSpPr>
          <p:cNvPr id="3" name="Content Placeholder 2">
            <a:extLst>
              <a:ext uri="{FF2B5EF4-FFF2-40B4-BE49-F238E27FC236}">
                <a16:creationId xmlns:a16="http://schemas.microsoft.com/office/drawing/2014/main" id="{5D4516A3-120A-C49E-9850-3275D5655D87}"/>
              </a:ext>
            </a:extLst>
          </p:cNvPr>
          <p:cNvSpPr>
            <a:spLocks noGrp="1"/>
          </p:cNvSpPr>
          <p:nvPr>
            <p:ph idx="1"/>
          </p:nvPr>
        </p:nvSpPr>
        <p:spPr>
          <a:xfrm>
            <a:off x="2226651" y="1890992"/>
            <a:ext cx="4012953" cy="2598978"/>
          </a:xfrm>
        </p:spPr>
        <p:txBody>
          <a:bodyPr vert="horz" lIns="91440" tIns="45720" rIns="91440" bIns="45720" rtlCol="0" anchor="t">
            <a:normAutofit lnSpcReduction="10000"/>
          </a:bodyPr>
          <a:lstStyle/>
          <a:p>
            <a:pPr marL="0" indent="0">
              <a:buNone/>
            </a:pPr>
            <a:r>
              <a:rPr lang="en-US" sz="3200"/>
              <a:t>Let's look at how UMD has organized their participants and look at how many students are in this program.</a:t>
            </a:r>
          </a:p>
          <a:p>
            <a:pPr marL="0" indent="0">
              <a:buNone/>
            </a:pPr>
            <a:endParaRPr lang="en-US" sz="1800"/>
          </a:p>
        </p:txBody>
      </p:sp>
      <p:pic>
        <p:nvPicPr>
          <p:cNvPr id="7" name="Picture 6" descr="A poster with text and images&#10;&#10;Description automatically generated">
            <a:extLst>
              <a:ext uri="{FF2B5EF4-FFF2-40B4-BE49-F238E27FC236}">
                <a16:creationId xmlns:a16="http://schemas.microsoft.com/office/drawing/2014/main" id="{5DFB0672-30F7-1FAE-F970-AA709D846B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38060" y="1940281"/>
            <a:ext cx="2977437" cy="2977437"/>
          </a:xfrm>
          <a:prstGeom prst="rect">
            <a:avLst/>
          </a:prstGeom>
        </p:spPr>
      </p:pic>
      <p:pic>
        <p:nvPicPr>
          <p:cNvPr id="8" name="Picture 7">
            <a:extLst>
              <a:ext uri="{FF2B5EF4-FFF2-40B4-BE49-F238E27FC236}">
                <a16:creationId xmlns:a16="http://schemas.microsoft.com/office/drawing/2014/main" id="{1C00E137-0C95-64FC-9AA9-7E7EEB1517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1505" y="7376705"/>
            <a:ext cx="1636035" cy="2528417"/>
          </a:xfrm>
          <a:prstGeom prst="rect">
            <a:avLst/>
          </a:prstGeom>
          <a:effectLst>
            <a:reflection blurRad="6350" stA="50000" endA="300" endPos="55000" dir="5400000" sy="-100000" algn="bl" rotWithShape="0"/>
          </a:effectLst>
        </p:spPr>
      </p:pic>
      <p:pic>
        <p:nvPicPr>
          <p:cNvPr id="9" name="Picture 8">
            <a:extLst>
              <a:ext uri="{FF2B5EF4-FFF2-40B4-BE49-F238E27FC236}">
                <a16:creationId xmlns:a16="http://schemas.microsoft.com/office/drawing/2014/main" id="{A2B66579-45FE-2124-CAF2-8784D56546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13236" y="-3805194"/>
            <a:ext cx="2489410" cy="2489410"/>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0228768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1929C-01D4-04BB-DD9F-2BE3BE20F0DD}"/>
              </a:ext>
            </a:extLst>
          </p:cNvPr>
          <p:cNvSpPr>
            <a:spLocks noGrp="1"/>
          </p:cNvSpPr>
          <p:nvPr>
            <p:ph type="title"/>
          </p:nvPr>
        </p:nvSpPr>
        <p:spPr>
          <a:xfrm>
            <a:off x="3324138" y="-241561"/>
            <a:ext cx="5540675" cy="1664573"/>
          </a:xfrm>
        </p:spPr>
        <p:txBody>
          <a:bodyPr>
            <a:normAutofit/>
          </a:bodyPr>
          <a:lstStyle/>
          <a:p>
            <a:r>
              <a:rPr lang="en-US">
                <a:cs typeface="Posterama"/>
              </a:rPr>
              <a:t>Green Terp Program</a:t>
            </a:r>
          </a:p>
        </p:txBody>
      </p:sp>
      <p:pic>
        <p:nvPicPr>
          <p:cNvPr id="4" name="Picture 3" descr="Green Terp Dialogue Series - YouTube">
            <a:extLst>
              <a:ext uri="{FF2B5EF4-FFF2-40B4-BE49-F238E27FC236}">
                <a16:creationId xmlns:a16="http://schemas.microsoft.com/office/drawing/2014/main" id="{72C9B8AA-C16A-0C8F-064D-2638D240E89E}"/>
              </a:ext>
            </a:extLst>
          </p:cNvPr>
          <p:cNvPicPr>
            <a:picLocks noChangeAspect="1"/>
          </p:cNvPicPr>
          <p:nvPr/>
        </p:nvPicPr>
        <p:blipFill rotWithShape="1">
          <a:blip r:embed="rId2"/>
          <a:srcRect l="19431" r="24320" b="2"/>
          <a:stretch/>
        </p:blipFill>
        <p:spPr>
          <a:xfrm>
            <a:off x="12772007" y="1046659"/>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sp>
        <p:nvSpPr>
          <p:cNvPr id="6" name="Oval Callout 5">
            <a:extLst>
              <a:ext uri="{FF2B5EF4-FFF2-40B4-BE49-F238E27FC236}">
                <a16:creationId xmlns:a16="http://schemas.microsoft.com/office/drawing/2014/main" id="{45A44981-D5F1-AC2A-D54E-B299C982258C}"/>
              </a:ext>
            </a:extLst>
          </p:cNvPr>
          <p:cNvSpPr/>
          <p:nvPr/>
        </p:nvSpPr>
        <p:spPr>
          <a:xfrm>
            <a:off x="12837203" y="1189517"/>
            <a:ext cx="4923862" cy="3581615"/>
          </a:xfrm>
          <a:prstGeom prst="wedgeEllipseCallou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D4516A3-120A-C49E-9850-3275D5655D87}"/>
              </a:ext>
            </a:extLst>
          </p:cNvPr>
          <p:cNvSpPr>
            <a:spLocks noGrp="1"/>
          </p:cNvSpPr>
          <p:nvPr>
            <p:ph idx="1"/>
          </p:nvPr>
        </p:nvSpPr>
        <p:spPr>
          <a:xfrm>
            <a:off x="13111514" y="1680836"/>
            <a:ext cx="4012953" cy="2598978"/>
          </a:xfrm>
        </p:spPr>
        <p:txBody>
          <a:bodyPr vert="horz" lIns="91440" tIns="45720" rIns="91440" bIns="45720" rtlCol="0" anchor="t">
            <a:normAutofit lnSpcReduction="10000"/>
          </a:bodyPr>
          <a:lstStyle/>
          <a:p>
            <a:pPr marL="0" indent="0">
              <a:buNone/>
            </a:pPr>
            <a:r>
              <a:rPr lang="en-US" sz="3200"/>
              <a:t>Let's look at how UMD has organized their participants and look at how many students are in this program.</a:t>
            </a:r>
          </a:p>
          <a:p>
            <a:pPr marL="0" indent="0">
              <a:buNone/>
            </a:pPr>
            <a:endParaRPr lang="en-US" sz="1800"/>
          </a:p>
        </p:txBody>
      </p:sp>
      <p:pic>
        <p:nvPicPr>
          <p:cNvPr id="8" name="Picture 7" descr="A poster with text and images&#10;&#10;Description automatically generated">
            <a:extLst>
              <a:ext uri="{FF2B5EF4-FFF2-40B4-BE49-F238E27FC236}">
                <a16:creationId xmlns:a16="http://schemas.microsoft.com/office/drawing/2014/main" id="{8D4CFCEA-C0BC-D062-8FA2-11441ABEAB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8113" y="1715816"/>
            <a:ext cx="3426367" cy="3426367"/>
          </a:xfrm>
          <a:prstGeom prst="rect">
            <a:avLst/>
          </a:prstGeom>
          <a:effectLst>
            <a:reflection blurRad="6350" stA="50000" endA="300" endPos="55000" dir="5400000" sy="-100000" algn="bl" rotWithShape="0"/>
          </a:effectLst>
        </p:spPr>
      </p:pic>
      <p:pic>
        <p:nvPicPr>
          <p:cNvPr id="11" name="Picture 10">
            <a:extLst>
              <a:ext uri="{FF2B5EF4-FFF2-40B4-BE49-F238E27FC236}">
                <a16:creationId xmlns:a16="http://schemas.microsoft.com/office/drawing/2014/main" id="{DC0FD6E6-658F-3C84-C9EC-67A6933AEF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3187" y="2530882"/>
            <a:ext cx="1636035" cy="2528417"/>
          </a:xfrm>
          <a:prstGeom prst="rect">
            <a:avLst/>
          </a:prstGeom>
          <a:effectLst>
            <a:reflection blurRad="6350" stA="50000" endA="300" endPos="55000" dir="5400000" sy="-100000" algn="bl" rotWithShape="0"/>
          </a:effectLst>
        </p:spPr>
      </p:pic>
      <p:pic>
        <p:nvPicPr>
          <p:cNvPr id="9" name="Picture 8" descr="A cartoon turtle holding a letter&#10;&#10;Description automatically generated">
            <a:extLst>
              <a:ext uri="{FF2B5EF4-FFF2-40B4-BE49-F238E27FC236}">
                <a16:creationId xmlns:a16="http://schemas.microsoft.com/office/drawing/2014/main" id="{3AB3CE05-E087-FA18-D153-1311B968C506}"/>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4543694" y="5229269"/>
            <a:ext cx="2800124" cy="1551706"/>
          </a:xfrm>
          <a:prstGeom prst="rect">
            <a:avLst/>
          </a:prstGeom>
        </p:spPr>
      </p:pic>
      <p:pic>
        <p:nvPicPr>
          <p:cNvPr id="22" name="Picture 21" descr="A green dining report with text and images&#10;&#10;Description automatically generated with medium confidence">
            <a:extLst>
              <a:ext uri="{FF2B5EF4-FFF2-40B4-BE49-F238E27FC236}">
                <a16:creationId xmlns:a16="http://schemas.microsoft.com/office/drawing/2014/main" id="{F369A14D-0EBB-FD9A-3DE8-DA3D953DE8C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03131" y="2652773"/>
            <a:ext cx="2489410" cy="2489410"/>
          </a:xfrm>
          <a:prstGeom prst="rect">
            <a:avLst/>
          </a:prstGeom>
          <a:effectLst>
            <a:reflection blurRad="6350" stA="50000" endA="300" endPos="55000" dir="5400000" sy="-100000" algn="bl" rotWithShape="0"/>
          </a:effectLst>
        </p:spPr>
      </p:pic>
      <p:sp>
        <p:nvSpPr>
          <p:cNvPr id="24" name="Oval Callout 23">
            <a:extLst>
              <a:ext uri="{FF2B5EF4-FFF2-40B4-BE49-F238E27FC236}">
                <a16:creationId xmlns:a16="http://schemas.microsoft.com/office/drawing/2014/main" id="{7BFA83BA-D473-48F6-F235-233498D22FD7}"/>
              </a:ext>
            </a:extLst>
          </p:cNvPr>
          <p:cNvSpPr/>
          <p:nvPr/>
        </p:nvSpPr>
        <p:spPr>
          <a:xfrm>
            <a:off x="6547344" y="3657600"/>
            <a:ext cx="2379086" cy="1802961"/>
          </a:xfrm>
          <a:prstGeom prst="wedgeEllipseCallout">
            <a:avLst/>
          </a:prstGeom>
          <a:solidFill>
            <a:schemeClr val="lt1">
              <a:alpha val="57103"/>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a:t>In 2021, this was how the program did</a:t>
            </a:r>
          </a:p>
        </p:txBody>
      </p:sp>
    </p:spTree>
    <p:extLst>
      <p:ext uri="{BB962C8B-B14F-4D97-AF65-F5344CB8AC3E}">
        <p14:creationId xmlns:p14="http://schemas.microsoft.com/office/powerpoint/2010/main" val="446452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green dining report with text and images&#10;&#10;Description automatically generated with medium confidence">
            <a:extLst>
              <a:ext uri="{FF2B5EF4-FFF2-40B4-BE49-F238E27FC236}">
                <a16:creationId xmlns:a16="http://schemas.microsoft.com/office/drawing/2014/main" id="{F369A14D-0EBB-FD9A-3DE8-DA3D953DE8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4709" y="2965013"/>
            <a:ext cx="2130268" cy="2130268"/>
          </a:xfrm>
          <a:prstGeom prst="rect">
            <a:avLst/>
          </a:prstGeom>
          <a:effectLst>
            <a:reflection blurRad="6350" stA="50000" endA="300" endPos="55000" dir="5400000" sy="-100000" algn="bl" rotWithShape="0"/>
          </a:effectLst>
        </p:spPr>
      </p:pic>
      <p:sp>
        <p:nvSpPr>
          <p:cNvPr id="2" name="Title 1">
            <a:extLst>
              <a:ext uri="{FF2B5EF4-FFF2-40B4-BE49-F238E27FC236}">
                <a16:creationId xmlns:a16="http://schemas.microsoft.com/office/drawing/2014/main" id="{2DF1929C-01D4-04BB-DD9F-2BE3BE20F0DD}"/>
              </a:ext>
            </a:extLst>
          </p:cNvPr>
          <p:cNvSpPr>
            <a:spLocks noGrp="1"/>
          </p:cNvSpPr>
          <p:nvPr>
            <p:ph type="title"/>
          </p:nvPr>
        </p:nvSpPr>
        <p:spPr>
          <a:xfrm>
            <a:off x="3324138" y="-241561"/>
            <a:ext cx="5540675" cy="1664573"/>
          </a:xfrm>
        </p:spPr>
        <p:txBody>
          <a:bodyPr>
            <a:normAutofit/>
          </a:bodyPr>
          <a:lstStyle/>
          <a:p>
            <a:r>
              <a:rPr lang="en-US">
                <a:cs typeface="Posterama"/>
              </a:rPr>
              <a:t>Green Terp Program</a:t>
            </a:r>
          </a:p>
        </p:txBody>
      </p:sp>
      <p:pic>
        <p:nvPicPr>
          <p:cNvPr id="4" name="Picture 3" descr="Green Terp Dialogue Series - YouTube">
            <a:extLst>
              <a:ext uri="{FF2B5EF4-FFF2-40B4-BE49-F238E27FC236}">
                <a16:creationId xmlns:a16="http://schemas.microsoft.com/office/drawing/2014/main" id="{72C9B8AA-C16A-0C8F-064D-2638D240E89E}"/>
              </a:ext>
            </a:extLst>
          </p:cNvPr>
          <p:cNvPicPr>
            <a:picLocks noChangeAspect="1"/>
          </p:cNvPicPr>
          <p:nvPr/>
        </p:nvPicPr>
        <p:blipFill rotWithShape="1">
          <a:blip r:embed="rId3"/>
          <a:srcRect l="19431" r="24320" b="2"/>
          <a:stretch/>
        </p:blipFill>
        <p:spPr>
          <a:xfrm>
            <a:off x="12772007" y="1046659"/>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pic>
        <p:nvPicPr>
          <p:cNvPr id="8" name="Picture 7" descr="A poster with text and images&#10;&#10;Description automatically generated">
            <a:extLst>
              <a:ext uri="{FF2B5EF4-FFF2-40B4-BE49-F238E27FC236}">
                <a16:creationId xmlns:a16="http://schemas.microsoft.com/office/drawing/2014/main" id="{8D4CFCEA-C0BC-D062-8FA2-11441ABEAB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8709" y="2878061"/>
            <a:ext cx="2217220" cy="2217220"/>
          </a:xfrm>
          <a:prstGeom prst="rect">
            <a:avLst/>
          </a:prstGeom>
          <a:effectLst>
            <a:reflection blurRad="6350" stA="50000" endA="300" endPos="55000" dir="5400000" sy="-100000" algn="bl" rotWithShape="0"/>
          </a:effectLst>
        </p:spPr>
      </p:pic>
      <p:sp>
        <p:nvSpPr>
          <p:cNvPr id="6" name="Oval Callout 5">
            <a:extLst>
              <a:ext uri="{FF2B5EF4-FFF2-40B4-BE49-F238E27FC236}">
                <a16:creationId xmlns:a16="http://schemas.microsoft.com/office/drawing/2014/main" id="{45A44981-D5F1-AC2A-D54E-B299C982258C}"/>
              </a:ext>
            </a:extLst>
          </p:cNvPr>
          <p:cNvSpPr/>
          <p:nvPr/>
        </p:nvSpPr>
        <p:spPr>
          <a:xfrm>
            <a:off x="12837203" y="1189517"/>
            <a:ext cx="4923862" cy="3581615"/>
          </a:xfrm>
          <a:prstGeom prst="wedgeEllipseCallou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D4516A3-120A-C49E-9850-3275D5655D87}"/>
              </a:ext>
            </a:extLst>
          </p:cNvPr>
          <p:cNvSpPr>
            <a:spLocks noGrp="1"/>
          </p:cNvSpPr>
          <p:nvPr>
            <p:ph idx="1"/>
          </p:nvPr>
        </p:nvSpPr>
        <p:spPr>
          <a:xfrm>
            <a:off x="13111514" y="1680836"/>
            <a:ext cx="4012953" cy="2598978"/>
          </a:xfrm>
        </p:spPr>
        <p:txBody>
          <a:bodyPr vert="horz" lIns="91440" tIns="45720" rIns="91440" bIns="45720" rtlCol="0" anchor="t">
            <a:normAutofit lnSpcReduction="10000"/>
          </a:bodyPr>
          <a:lstStyle/>
          <a:p>
            <a:pPr marL="0" indent="0">
              <a:buNone/>
            </a:pPr>
            <a:r>
              <a:rPr lang="en-US" sz="3200"/>
              <a:t>Let's look at how UMD has organized their participants and look at how many students are in this program.</a:t>
            </a:r>
          </a:p>
          <a:p>
            <a:pPr marL="0" indent="0">
              <a:buNone/>
            </a:pPr>
            <a:endParaRPr lang="en-US" sz="1800"/>
          </a:p>
        </p:txBody>
      </p:sp>
      <p:pic>
        <p:nvPicPr>
          <p:cNvPr id="9" name="Picture 8" descr="A cartoon turtle holding a letter&#10;&#10;Description automatically generated">
            <a:extLst>
              <a:ext uri="{FF2B5EF4-FFF2-40B4-BE49-F238E27FC236}">
                <a16:creationId xmlns:a16="http://schemas.microsoft.com/office/drawing/2014/main" id="{3AB3CE05-E087-FA18-D153-1311B968C506}"/>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4543694" y="5229269"/>
            <a:ext cx="2800124" cy="1551706"/>
          </a:xfrm>
          <a:prstGeom prst="rect">
            <a:avLst/>
          </a:prstGeom>
        </p:spPr>
      </p:pic>
      <p:pic>
        <p:nvPicPr>
          <p:cNvPr id="11" name="Picture 10">
            <a:extLst>
              <a:ext uri="{FF2B5EF4-FFF2-40B4-BE49-F238E27FC236}">
                <a16:creationId xmlns:a16="http://schemas.microsoft.com/office/drawing/2014/main" id="{DC0FD6E6-658F-3C84-C9EC-67A6933AEF0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23812" y="953095"/>
            <a:ext cx="2773533" cy="4286368"/>
          </a:xfrm>
          <a:prstGeom prst="rect">
            <a:avLst/>
          </a:prstGeom>
          <a:effectLst>
            <a:reflection blurRad="6350" stA="50000" endA="300" endPos="55000" dir="5400000" sy="-100000" algn="bl" rotWithShape="0"/>
          </a:effectLst>
        </p:spPr>
      </p:pic>
      <p:sp>
        <p:nvSpPr>
          <p:cNvPr id="12" name="Oval Callout 11">
            <a:extLst>
              <a:ext uri="{FF2B5EF4-FFF2-40B4-BE49-F238E27FC236}">
                <a16:creationId xmlns:a16="http://schemas.microsoft.com/office/drawing/2014/main" id="{4339111A-2A4C-8A0A-A923-97D6316EDF81}"/>
              </a:ext>
            </a:extLst>
          </p:cNvPr>
          <p:cNvSpPr/>
          <p:nvPr/>
        </p:nvSpPr>
        <p:spPr>
          <a:xfrm>
            <a:off x="12414132" y="6858000"/>
            <a:ext cx="2379086" cy="1802961"/>
          </a:xfrm>
          <a:prstGeom prst="wedgeEllipseCallout">
            <a:avLst/>
          </a:prstGeom>
          <a:solidFill>
            <a:schemeClr val="lt1">
              <a:alpha val="57103"/>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a:t>In 2021, this was how the program did</a:t>
            </a:r>
          </a:p>
        </p:txBody>
      </p:sp>
      <p:sp>
        <p:nvSpPr>
          <p:cNvPr id="15" name="Oval Callout 14">
            <a:extLst>
              <a:ext uri="{FF2B5EF4-FFF2-40B4-BE49-F238E27FC236}">
                <a16:creationId xmlns:a16="http://schemas.microsoft.com/office/drawing/2014/main" id="{7634BEAC-0050-58BB-6B07-24635823D0BE}"/>
              </a:ext>
            </a:extLst>
          </p:cNvPr>
          <p:cNvSpPr/>
          <p:nvPr/>
        </p:nvSpPr>
        <p:spPr>
          <a:xfrm>
            <a:off x="6181039" y="3429000"/>
            <a:ext cx="2379086" cy="1802961"/>
          </a:xfrm>
          <a:prstGeom prst="wedgeEllipseCallout">
            <a:avLst/>
          </a:prstGeom>
          <a:solidFill>
            <a:schemeClr val="lt1">
              <a:alpha val="57103"/>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These are the habits the program wants to see</a:t>
            </a:r>
          </a:p>
        </p:txBody>
      </p:sp>
    </p:spTree>
    <p:extLst>
      <p:ext uri="{BB962C8B-B14F-4D97-AF65-F5344CB8AC3E}">
        <p14:creationId xmlns:p14="http://schemas.microsoft.com/office/powerpoint/2010/main" val="449615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1929C-01D4-04BB-DD9F-2BE3BE20F0DD}"/>
              </a:ext>
            </a:extLst>
          </p:cNvPr>
          <p:cNvSpPr>
            <a:spLocks noGrp="1"/>
          </p:cNvSpPr>
          <p:nvPr>
            <p:ph type="title"/>
          </p:nvPr>
        </p:nvSpPr>
        <p:spPr>
          <a:xfrm>
            <a:off x="3324138" y="-241561"/>
            <a:ext cx="5540675" cy="1664573"/>
          </a:xfrm>
        </p:spPr>
        <p:txBody>
          <a:bodyPr>
            <a:normAutofit/>
          </a:bodyPr>
          <a:lstStyle/>
          <a:p>
            <a:r>
              <a:rPr lang="en-US">
                <a:cs typeface="Posterama"/>
              </a:rPr>
              <a:t>Green Terp Program</a:t>
            </a:r>
          </a:p>
        </p:txBody>
      </p:sp>
      <p:pic>
        <p:nvPicPr>
          <p:cNvPr id="8" name="Picture 7" descr="A poster with text and images&#10;&#10;Description automatically generated">
            <a:extLst>
              <a:ext uri="{FF2B5EF4-FFF2-40B4-BE49-F238E27FC236}">
                <a16:creationId xmlns:a16="http://schemas.microsoft.com/office/drawing/2014/main" id="{8D4CFCEA-C0BC-D062-8FA2-11441ABEAB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4582" y="2842079"/>
            <a:ext cx="2217220" cy="2217220"/>
          </a:xfrm>
          <a:prstGeom prst="rect">
            <a:avLst/>
          </a:prstGeom>
          <a:effectLst>
            <a:reflection blurRad="6350" stA="50000" endA="300" endPos="55000" dir="5400000" sy="-100000" algn="bl" rotWithShape="0"/>
          </a:effectLst>
        </p:spPr>
      </p:pic>
      <p:pic>
        <p:nvPicPr>
          <p:cNvPr id="11" name="Picture 10">
            <a:extLst>
              <a:ext uri="{FF2B5EF4-FFF2-40B4-BE49-F238E27FC236}">
                <a16:creationId xmlns:a16="http://schemas.microsoft.com/office/drawing/2014/main" id="{DC0FD6E6-658F-3C84-C9EC-67A6933AEF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0463" y="2537069"/>
            <a:ext cx="1636035" cy="2528417"/>
          </a:xfrm>
          <a:prstGeom prst="rect">
            <a:avLst/>
          </a:prstGeom>
          <a:effectLst>
            <a:reflection blurRad="6350" stA="50000" endA="300" endPos="55000" dir="5400000" sy="-100000" algn="bl" rotWithShape="0"/>
          </a:effectLst>
        </p:spPr>
      </p:pic>
      <p:pic>
        <p:nvPicPr>
          <p:cNvPr id="9" name="Picture 8" descr="A cartoon turtle holding a letter&#10;&#10;Description automatically generated">
            <a:extLst>
              <a:ext uri="{FF2B5EF4-FFF2-40B4-BE49-F238E27FC236}">
                <a16:creationId xmlns:a16="http://schemas.microsoft.com/office/drawing/2014/main" id="{3AB3CE05-E087-FA18-D153-1311B968C506}"/>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4543694" y="5229269"/>
            <a:ext cx="2800124" cy="1551706"/>
          </a:xfrm>
          <a:prstGeom prst="rect">
            <a:avLst/>
          </a:prstGeom>
        </p:spPr>
      </p:pic>
      <p:pic>
        <p:nvPicPr>
          <p:cNvPr id="22" name="Picture 21" descr="A green dining report with text and images&#10;&#10;Description automatically generated with medium confidence">
            <a:extLst>
              <a:ext uri="{FF2B5EF4-FFF2-40B4-BE49-F238E27FC236}">
                <a16:creationId xmlns:a16="http://schemas.microsoft.com/office/drawing/2014/main" id="{F369A14D-0EBB-FD9A-3DE8-DA3D953DE8C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59590" y="1471483"/>
            <a:ext cx="3657520" cy="3657520"/>
          </a:xfrm>
          <a:prstGeom prst="rect">
            <a:avLst/>
          </a:prstGeom>
          <a:effectLst>
            <a:reflection blurRad="6350" stA="50000" endA="300" endPos="55000" dir="5400000" sy="-100000" algn="bl" rotWithShape="0"/>
          </a:effectLst>
        </p:spPr>
      </p:pic>
      <p:sp>
        <p:nvSpPr>
          <p:cNvPr id="10" name="Oval Callout 9">
            <a:extLst>
              <a:ext uri="{FF2B5EF4-FFF2-40B4-BE49-F238E27FC236}">
                <a16:creationId xmlns:a16="http://schemas.microsoft.com/office/drawing/2014/main" id="{FB57BC5E-90A8-3350-D617-64275908A425}"/>
              </a:ext>
            </a:extLst>
          </p:cNvPr>
          <p:cNvSpPr/>
          <p:nvPr/>
        </p:nvSpPr>
        <p:spPr>
          <a:xfrm>
            <a:off x="6806206" y="3124725"/>
            <a:ext cx="2379086" cy="1802961"/>
          </a:xfrm>
          <a:prstGeom prst="wedgeEllipseCallout">
            <a:avLst/>
          </a:prstGeom>
          <a:solidFill>
            <a:schemeClr val="lt1">
              <a:alpha val="53434"/>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a:t>Data from 2019-2020</a:t>
            </a:r>
          </a:p>
        </p:txBody>
      </p:sp>
      <p:sp>
        <p:nvSpPr>
          <p:cNvPr id="12" name="Oval Callout 11">
            <a:extLst>
              <a:ext uri="{FF2B5EF4-FFF2-40B4-BE49-F238E27FC236}">
                <a16:creationId xmlns:a16="http://schemas.microsoft.com/office/drawing/2014/main" id="{59EFB1B6-78AC-1109-7706-49562C402122}"/>
              </a:ext>
            </a:extLst>
          </p:cNvPr>
          <p:cNvSpPr/>
          <p:nvPr/>
        </p:nvSpPr>
        <p:spPr>
          <a:xfrm>
            <a:off x="12505639" y="7029450"/>
            <a:ext cx="2379086" cy="1802961"/>
          </a:xfrm>
          <a:prstGeom prst="wedgeEllipseCallout">
            <a:avLst/>
          </a:prstGeom>
          <a:solidFill>
            <a:schemeClr val="lt1">
              <a:alpha val="57103"/>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a:t>These are the habits the program wants to see</a:t>
            </a:r>
          </a:p>
        </p:txBody>
      </p:sp>
      <p:grpSp>
        <p:nvGrpSpPr>
          <p:cNvPr id="3" name="Group 2">
            <a:extLst>
              <a:ext uri="{FF2B5EF4-FFF2-40B4-BE49-F238E27FC236}">
                <a16:creationId xmlns:a16="http://schemas.microsoft.com/office/drawing/2014/main" id="{9E4DBC61-19F7-90BF-AED7-5C61E6C77CD9}"/>
              </a:ext>
            </a:extLst>
          </p:cNvPr>
          <p:cNvGrpSpPr/>
          <p:nvPr/>
        </p:nvGrpSpPr>
        <p:grpSpPr>
          <a:xfrm>
            <a:off x="378178" y="7673306"/>
            <a:ext cx="11435644" cy="2763999"/>
            <a:chOff x="378178" y="2936714"/>
            <a:chExt cx="11435644" cy="2763999"/>
          </a:xfrm>
        </p:grpSpPr>
        <p:sp>
          <p:nvSpPr>
            <p:cNvPr id="4" name="Rounded Rectangle 3">
              <a:extLst>
                <a:ext uri="{FF2B5EF4-FFF2-40B4-BE49-F238E27FC236}">
                  <a16:creationId xmlns:a16="http://schemas.microsoft.com/office/drawing/2014/main" id="{0A44F172-9820-E25D-4422-97D1E192A621}"/>
                </a:ext>
              </a:extLst>
            </p:cNvPr>
            <p:cNvSpPr/>
            <p:nvPr/>
          </p:nvSpPr>
          <p:spPr>
            <a:xfrm>
              <a:off x="378178" y="2936716"/>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The program is year long event.  Participation is by filling google forms. </a:t>
              </a:r>
            </a:p>
            <a:p>
              <a:pPr algn="ctr"/>
              <a:endParaRPr lang="en-US" dirty="0">
                <a:solidFill>
                  <a:schemeClr val="bg1"/>
                </a:solidFill>
              </a:endParaRPr>
            </a:p>
          </p:txBody>
        </p:sp>
        <p:sp>
          <p:nvSpPr>
            <p:cNvPr id="5" name="Rounded Rectangle 4">
              <a:extLst>
                <a:ext uri="{FF2B5EF4-FFF2-40B4-BE49-F238E27FC236}">
                  <a16:creationId xmlns:a16="http://schemas.microsoft.com/office/drawing/2014/main" id="{B5E832F9-3BA2-6521-F7FF-DB7F3469A593}"/>
                </a:ext>
              </a:extLst>
            </p:cNvPr>
            <p:cNvSpPr/>
            <p:nvPr/>
          </p:nvSpPr>
          <p:spPr>
            <a:xfrm>
              <a:off x="3277030" y="2936714"/>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Students participate by filling registration form, committing to adopt at least 10 sustainable habits.</a:t>
              </a:r>
            </a:p>
            <a:p>
              <a:pPr algn="ctr"/>
              <a:endParaRPr lang="en-US" dirty="0">
                <a:solidFill>
                  <a:schemeClr val="bg1"/>
                </a:solidFill>
              </a:endParaRPr>
            </a:p>
          </p:txBody>
        </p:sp>
        <p:sp>
          <p:nvSpPr>
            <p:cNvPr id="6" name="Rounded Rectangle 5">
              <a:extLst>
                <a:ext uri="{FF2B5EF4-FFF2-40B4-BE49-F238E27FC236}">
                  <a16:creationId xmlns:a16="http://schemas.microsoft.com/office/drawing/2014/main" id="{AAEFB2F7-C2E2-ACB2-339B-DCAAF8B72981}"/>
                </a:ext>
              </a:extLst>
            </p:cNvPr>
            <p:cNvSpPr/>
            <p:nvPr/>
          </p:nvSpPr>
          <p:spPr>
            <a:xfrm>
              <a:off x="6186907" y="2936715"/>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One year after registering, students receive a certification google form , where they </a:t>
              </a:r>
              <a:r>
                <a:rPr lang="en-US" dirty="0">
                  <a:solidFill>
                    <a:schemeClr val="bg1"/>
                  </a:solidFill>
                  <a:effectLst/>
                  <a:latin typeface="Helvetica Neue" panose="02000503000000020004" pitchFamily="2" charset="0"/>
                </a:rPr>
                <a:t>affirm the incorporation of their pledged behaviors.</a:t>
              </a:r>
              <a:endParaRPr lang="en-US" dirty="0">
                <a:solidFill>
                  <a:schemeClr val="bg1"/>
                </a:solidFill>
              </a:endParaRPr>
            </a:p>
            <a:p>
              <a:pPr algn="ctr"/>
              <a:endParaRPr lang="en-US" dirty="0">
                <a:solidFill>
                  <a:schemeClr val="bg1"/>
                </a:solidFill>
              </a:endParaRPr>
            </a:p>
          </p:txBody>
        </p:sp>
        <p:sp>
          <p:nvSpPr>
            <p:cNvPr id="7" name="Rounded Rectangle 6">
              <a:extLst>
                <a:ext uri="{FF2B5EF4-FFF2-40B4-BE49-F238E27FC236}">
                  <a16:creationId xmlns:a16="http://schemas.microsoft.com/office/drawing/2014/main" id="{C30CBCFA-19DE-1E8B-F6DE-6650F09A684A}"/>
                </a:ext>
              </a:extLst>
            </p:cNvPr>
            <p:cNvSpPr/>
            <p:nvPr/>
          </p:nvSpPr>
          <p:spPr>
            <a:xfrm>
              <a:off x="9140961" y="2936715"/>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This study will analyze the  self-reported data to explore student engagement and behavioral change.</a:t>
              </a:r>
            </a:p>
            <a:p>
              <a:pPr algn="ctr"/>
              <a:endParaRPr lang="en-US" dirty="0">
                <a:solidFill>
                  <a:schemeClr val="bg1"/>
                </a:solidFill>
              </a:endParaRPr>
            </a:p>
          </p:txBody>
        </p:sp>
      </p:grpSp>
    </p:spTree>
    <p:extLst>
      <p:ext uri="{BB962C8B-B14F-4D97-AF65-F5344CB8AC3E}">
        <p14:creationId xmlns:p14="http://schemas.microsoft.com/office/powerpoint/2010/main" val="16306775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AE85E981-B2EB-24DE-7B63-A54769207EDD}"/>
              </a:ext>
            </a:extLst>
          </p:cNvPr>
          <p:cNvPicPr>
            <a:picLocks noChangeAspect="1"/>
          </p:cNvPicPr>
          <p:nvPr/>
        </p:nvPicPr>
        <p:blipFill rotWithShape="1">
          <a:blip r:embed="rId2">
            <a:alphaModFix amt="51000"/>
          </a:blip>
          <a:srcRect t="22269" b="35539"/>
          <a:stretch/>
        </p:blipFill>
        <p:spPr>
          <a:xfrm>
            <a:off x="0" y="0"/>
            <a:ext cx="12190476" cy="6858000"/>
          </a:xfrm>
          <a:prstGeom prst="rect">
            <a:avLst/>
          </a:prstGeom>
          <a:effectLst>
            <a:outerShdw blurRad="50800" dist="50800" dir="5400000" algn="ctr" rotWithShape="0">
              <a:srgbClr val="000000"/>
            </a:outerShdw>
          </a:effectLst>
        </p:spPr>
      </p:pic>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rson holding a small plant&#10;&#10;Description automatically generated">
            <a:extLst>
              <a:ext uri="{FF2B5EF4-FFF2-40B4-BE49-F238E27FC236}">
                <a16:creationId xmlns:a16="http://schemas.microsoft.com/office/drawing/2014/main" id="{921D0666-913B-5DC6-7B61-7753B4C81310}"/>
              </a:ext>
            </a:extLst>
          </p:cNvPr>
          <p:cNvPicPr>
            <a:picLocks noChangeAspect="1"/>
          </p:cNvPicPr>
          <p:nvPr/>
        </p:nvPicPr>
        <p:blipFill rotWithShape="1">
          <a:blip r:embed="rId3">
            <a:alphaModFix/>
          </a:blip>
          <a:srcRect l="-22610" t="16096" r="22610" b="-666"/>
          <a:stretch/>
        </p:blipFill>
        <p:spPr>
          <a:xfrm flipH="1">
            <a:off x="-13602463" y="-482599"/>
            <a:ext cx="17195801" cy="8215361"/>
          </a:xfrm>
          <a:prstGeom prst="rect">
            <a:avLst/>
          </a:prstGeom>
        </p:spPr>
      </p:pic>
      <p:sp>
        <p:nvSpPr>
          <p:cNvPr id="8" name="Rectangle 7">
            <a:extLst>
              <a:ext uri="{FF2B5EF4-FFF2-40B4-BE49-F238E27FC236}">
                <a16:creationId xmlns:a16="http://schemas.microsoft.com/office/drawing/2014/main" id="{25196967-6C8A-472C-E841-E15B401014CA}"/>
              </a:ext>
            </a:extLst>
          </p:cNvPr>
          <p:cNvSpPr/>
          <p:nvPr/>
        </p:nvSpPr>
        <p:spPr>
          <a:xfrm>
            <a:off x="12627694" y="-335781"/>
            <a:ext cx="7493002" cy="7529562"/>
          </a:xfrm>
          <a:prstGeom prst="rect">
            <a:avLst/>
          </a:prstGeom>
          <a:solidFill>
            <a:schemeClr val="tx1">
              <a:alpha val="5211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GREEN TERPS – LET’S BRING THE CHANGE !</a:t>
            </a:r>
          </a:p>
          <a:p>
            <a:pPr algn="ctr"/>
            <a:endParaRPr lang="en-US" sz="3200" dirty="0"/>
          </a:p>
          <a:p>
            <a:r>
              <a:rPr lang="en-US" sz="3200" dirty="0">
                <a:solidFill>
                  <a:schemeClr val="bg1"/>
                </a:solidFill>
                <a:latin typeface="Helvetica Neue" panose="02000503000000020004" pitchFamily="2" charset="0"/>
              </a:rPr>
              <a:t>It is </a:t>
            </a:r>
            <a:r>
              <a:rPr lang="en-US" sz="3200" dirty="0">
                <a:solidFill>
                  <a:schemeClr val="bg1"/>
                </a:solidFill>
                <a:effectLst/>
                <a:latin typeface="Helvetica Neue" panose="02000503000000020004" pitchFamily="2" charset="0"/>
              </a:rPr>
              <a:t>a partnership initiative between the Office of Sustainability and the Department of Resident Life at the University of Maryland. </a:t>
            </a:r>
          </a:p>
          <a:p>
            <a:endParaRPr lang="en-US" sz="3200" dirty="0">
              <a:solidFill>
                <a:schemeClr val="bg1"/>
              </a:solidFill>
              <a:effectLst/>
              <a:latin typeface="Helvetica Neue" panose="02000503000000020004" pitchFamily="2" charset="0"/>
            </a:endParaRPr>
          </a:p>
          <a:p>
            <a:r>
              <a:rPr lang="en-US" sz="3200" dirty="0">
                <a:solidFill>
                  <a:schemeClr val="bg1"/>
                </a:solidFill>
                <a:effectLst/>
                <a:latin typeface="Helvetica Neue" panose="02000503000000020004" pitchFamily="2" charset="0"/>
              </a:rPr>
              <a:t>Spanning from Fall 2018 to Spring 2023, the program aimed to promote environmentally responsible choices among UMD students.</a:t>
            </a:r>
          </a:p>
          <a:p>
            <a:pPr algn="ctr"/>
            <a:endParaRPr lang="en-US" sz="1600" dirty="0"/>
          </a:p>
        </p:txBody>
      </p:sp>
      <p:sp>
        <p:nvSpPr>
          <p:cNvPr id="17" name="Title 1">
            <a:extLst>
              <a:ext uri="{FF2B5EF4-FFF2-40B4-BE49-F238E27FC236}">
                <a16:creationId xmlns:a16="http://schemas.microsoft.com/office/drawing/2014/main" id="{E86429A5-C1D5-B952-4CF4-1D188A18CE7A}"/>
              </a:ext>
            </a:extLst>
          </p:cNvPr>
          <p:cNvSpPr>
            <a:spLocks noGrp="1"/>
          </p:cNvSpPr>
          <p:nvPr>
            <p:ph type="title"/>
          </p:nvPr>
        </p:nvSpPr>
        <p:spPr>
          <a:xfrm>
            <a:off x="1209211" y="805575"/>
            <a:ext cx="10515600" cy="1325563"/>
          </a:xfrm>
        </p:spPr>
        <p:txBody>
          <a:bodyPr>
            <a:normAutofit/>
          </a:bodyPr>
          <a:lstStyle/>
          <a:p>
            <a:r>
              <a:rPr lang="en-US" sz="5400" dirty="0">
                <a:solidFill>
                  <a:schemeClr val="bg1"/>
                </a:solidFill>
                <a:latin typeface="Bradley Hand" pitchFamily="2" charset="77"/>
                <a:cs typeface="Rastanty Cortez" panose="020F0502020204030204" pitchFamily="34" charset="0"/>
              </a:rPr>
              <a:t>The Program !</a:t>
            </a:r>
          </a:p>
        </p:txBody>
      </p:sp>
      <p:grpSp>
        <p:nvGrpSpPr>
          <p:cNvPr id="18" name="Group 17">
            <a:extLst>
              <a:ext uri="{FF2B5EF4-FFF2-40B4-BE49-F238E27FC236}">
                <a16:creationId xmlns:a16="http://schemas.microsoft.com/office/drawing/2014/main" id="{62D85CB3-4B9A-D2A0-23C1-5A5559FD712D}"/>
              </a:ext>
            </a:extLst>
          </p:cNvPr>
          <p:cNvGrpSpPr/>
          <p:nvPr/>
        </p:nvGrpSpPr>
        <p:grpSpPr>
          <a:xfrm>
            <a:off x="378178" y="2936714"/>
            <a:ext cx="11435644" cy="2763999"/>
            <a:chOff x="378178" y="2936714"/>
            <a:chExt cx="11435644" cy="2763999"/>
          </a:xfrm>
        </p:grpSpPr>
        <p:sp>
          <p:nvSpPr>
            <p:cNvPr id="19" name="Rounded Rectangle 18">
              <a:extLst>
                <a:ext uri="{FF2B5EF4-FFF2-40B4-BE49-F238E27FC236}">
                  <a16:creationId xmlns:a16="http://schemas.microsoft.com/office/drawing/2014/main" id="{55B53B83-C34D-8876-0C4F-A7CB87B7F6C0}"/>
                </a:ext>
              </a:extLst>
            </p:cNvPr>
            <p:cNvSpPr/>
            <p:nvPr/>
          </p:nvSpPr>
          <p:spPr>
            <a:xfrm>
              <a:off x="378178" y="2936716"/>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The program is year long event.  Participation is by filling google forms. </a:t>
              </a:r>
            </a:p>
            <a:p>
              <a:pPr algn="ctr"/>
              <a:endParaRPr lang="en-US" dirty="0">
                <a:solidFill>
                  <a:schemeClr val="bg1"/>
                </a:solidFill>
              </a:endParaRPr>
            </a:p>
          </p:txBody>
        </p:sp>
        <p:sp>
          <p:nvSpPr>
            <p:cNvPr id="20" name="Rounded Rectangle 19">
              <a:extLst>
                <a:ext uri="{FF2B5EF4-FFF2-40B4-BE49-F238E27FC236}">
                  <a16:creationId xmlns:a16="http://schemas.microsoft.com/office/drawing/2014/main" id="{BC2AFB4D-7D20-854C-9872-263C5A3BB305}"/>
                </a:ext>
              </a:extLst>
            </p:cNvPr>
            <p:cNvSpPr/>
            <p:nvPr/>
          </p:nvSpPr>
          <p:spPr>
            <a:xfrm>
              <a:off x="3277030" y="2936714"/>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Students participate by filling registration form, committing to adopt at least 10 sustainable habits.</a:t>
              </a:r>
            </a:p>
            <a:p>
              <a:pPr algn="ctr"/>
              <a:endParaRPr lang="en-US" dirty="0">
                <a:solidFill>
                  <a:schemeClr val="bg1"/>
                </a:solidFill>
              </a:endParaRPr>
            </a:p>
          </p:txBody>
        </p:sp>
        <p:sp>
          <p:nvSpPr>
            <p:cNvPr id="21" name="Rounded Rectangle 20">
              <a:extLst>
                <a:ext uri="{FF2B5EF4-FFF2-40B4-BE49-F238E27FC236}">
                  <a16:creationId xmlns:a16="http://schemas.microsoft.com/office/drawing/2014/main" id="{685FED3C-3808-DEE0-250B-7E850E1DA538}"/>
                </a:ext>
              </a:extLst>
            </p:cNvPr>
            <p:cNvSpPr/>
            <p:nvPr/>
          </p:nvSpPr>
          <p:spPr>
            <a:xfrm>
              <a:off x="6186907" y="2936715"/>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One year after registering, students receive a certification google form , where they </a:t>
              </a:r>
              <a:r>
                <a:rPr lang="en-US" dirty="0">
                  <a:solidFill>
                    <a:schemeClr val="bg1"/>
                  </a:solidFill>
                  <a:effectLst/>
                  <a:latin typeface="Helvetica Neue" panose="02000503000000020004" pitchFamily="2" charset="0"/>
                </a:rPr>
                <a:t>affirm the incorporation of their pledged behaviors.</a:t>
              </a:r>
              <a:endParaRPr lang="en-US" dirty="0">
                <a:solidFill>
                  <a:schemeClr val="bg1"/>
                </a:solidFill>
              </a:endParaRPr>
            </a:p>
            <a:p>
              <a:pPr algn="ctr"/>
              <a:endParaRPr lang="en-US" dirty="0">
                <a:solidFill>
                  <a:schemeClr val="bg1"/>
                </a:solidFill>
              </a:endParaRPr>
            </a:p>
          </p:txBody>
        </p:sp>
        <p:sp>
          <p:nvSpPr>
            <p:cNvPr id="22" name="Rounded Rectangle 21">
              <a:extLst>
                <a:ext uri="{FF2B5EF4-FFF2-40B4-BE49-F238E27FC236}">
                  <a16:creationId xmlns:a16="http://schemas.microsoft.com/office/drawing/2014/main" id="{428EFB0C-892C-0C94-EABD-D659A12EB4DE}"/>
                </a:ext>
              </a:extLst>
            </p:cNvPr>
            <p:cNvSpPr/>
            <p:nvPr/>
          </p:nvSpPr>
          <p:spPr>
            <a:xfrm>
              <a:off x="9140961" y="2936715"/>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This study will analyze the  self-reported data to explore student engagement and behavioral change.</a:t>
              </a:r>
            </a:p>
            <a:p>
              <a:pPr algn="ctr"/>
              <a:endParaRPr lang="en-US" dirty="0">
                <a:solidFill>
                  <a:schemeClr val="bg1"/>
                </a:solidFill>
              </a:endParaRPr>
            </a:p>
          </p:txBody>
        </p:sp>
      </p:grpSp>
      <p:cxnSp>
        <p:nvCxnSpPr>
          <p:cNvPr id="24" name="Straight Connector 23">
            <a:extLst>
              <a:ext uri="{FF2B5EF4-FFF2-40B4-BE49-F238E27FC236}">
                <a16:creationId xmlns:a16="http://schemas.microsoft.com/office/drawing/2014/main" id="{F1EB6CD7-E1B9-C6A9-15DF-66EA7DADB80C}"/>
              </a:ext>
            </a:extLst>
          </p:cNvPr>
          <p:cNvCxnSpPr/>
          <p:nvPr/>
        </p:nvCxnSpPr>
        <p:spPr>
          <a:xfrm>
            <a:off x="3054078" y="3235569"/>
            <a:ext cx="0" cy="1805354"/>
          </a:xfrm>
          <a:prstGeom prst="line">
            <a:avLst/>
          </a:prstGeom>
          <a:ln w="25400">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789AC00-6318-DFBD-5628-7E265C2C4751}"/>
              </a:ext>
            </a:extLst>
          </p:cNvPr>
          <p:cNvCxnSpPr/>
          <p:nvPr/>
        </p:nvCxnSpPr>
        <p:spPr>
          <a:xfrm>
            <a:off x="5949891" y="3235569"/>
            <a:ext cx="0" cy="1805354"/>
          </a:xfrm>
          <a:prstGeom prst="line">
            <a:avLst/>
          </a:prstGeom>
          <a:ln w="25400">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27F912E4-1145-3834-0138-55F251AC26BB}"/>
              </a:ext>
            </a:extLst>
          </p:cNvPr>
          <p:cNvCxnSpPr/>
          <p:nvPr/>
        </p:nvCxnSpPr>
        <p:spPr>
          <a:xfrm>
            <a:off x="8877569" y="3235569"/>
            <a:ext cx="0" cy="1805354"/>
          </a:xfrm>
          <a:prstGeom prst="line">
            <a:avLst/>
          </a:prstGeom>
          <a:ln w="25400">
            <a:solidFill>
              <a:schemeClr val="bg1"/>
            </a:solidFill>
          </a:ln>
        </p:spPr>
        <p:style>
          <a:lnRef idx="2">
            <a:schemeClr val="accent1"/>
          </a:lnRef>
          <a:fillRef idx="0">
            <a:schemeClr val="accent1"/>
          </a:fillRef>
          <a:effectRef idx="1">
            <a:schemeClr val="accent1"/>
          </a:effectRef>
          <a:fontRef idx="minor">
            <a:schemeClr val="tx1"/>
          </a:fontRef>
        </p:style>
      </p:cxnSp>
      <p:pic>
        <p:nvPicPr>
          <p:cNvPr id="29" name="Picture 28">
            <a:extLst>
              <a:ext uri="{FF2B5EF4-FFF2-40B4-BE49-F238E27FC236}">
                <a16:creationId xmlns:a16="http://schemas.microsoft.com/office/drawing/2014/main" id="{6D376F44-9297-240E-B129-571DF2869FD8}"/>
              </a:ext>
            </a:extLst>
          </p:cNvPr>
          <p:cNvPicPr>
            <a:picLocks noChangeAspect="1"/>
          </p:cNvPicPr>
          <p:nvPr/>
        </p:nvPicPr>
        <p:blipFill>
          <a:blip r:embed="rId4"/>
          <a:stretch>
            <a:fillRect/>
          </a:stretch>
        </p:blipFill>
        <p:spPr>
          <a:xfrm rot="10518439">
            <a:off x="10647204" y="7008148"/>
            <a:ext cx="3289300" cy="2184400"/>
          </a:xfrm>
          <a:prstGeom prst="rect">
            <a:avLst/>
          </a:prstGeom>
        </p:spPr>
      </p:pic>
      <p:sp>
        <p:nvSpPr>
          <p:cNvPr id="31" name="TextBox 30">
            <a:extLst>
              <a:ext uri="{FF2B5EF4-FFF2-40B4-BE49-F238E27FC236}">
                <a16:creationId xmlns:a16="http://schemas.microsoft.com/office/drawing/2014/main" id="{41C2EDEA-DC98-4084-428F-7623AF6CB85F}"/>
              </a:ext>
            </a:extLst>
          </p:cNvPr>
          <p:cNvSpPr txBox="1"/>
          <p:nvPr/>
        </p:nvSpPr>
        <p:spPr>
          <a:xfrm>
            <a:off x="885307" y="8215361"/>
            <a:ext cx="10129168" cy="4431983"/>
          </a:xfrm>
          <a:prstGeom prst="rect">
            <a:avLst/>
          </a:prstGeom>
          <a:noFill/>
        </p:spPr>
        <p:txBody>
          <a:bodyPr wrap="square" rtlCol="0">
            <a:spAutoFit/>
          </a:bodyPr>
          <a:lstStyle/>
          <a:p>
            <a:r>
              <a:rPr lang="en-US" sz="2400" dirty="0">
                <a:solidFill>
                  <a:schemeClr val="bg1"/>
                </a:solidFill>
              </a:rPr>
              <a:t>Main Challenges :</a:t>
            </a:r>
          </a:p>
          <a:p>
            <a:endParaRPr lang="en-US" sz="2400" dirty="0">
              <a:solidFill>
                <a:schemeClr val="bg1"/>
              </a:solidFill>
            </a:endParaRPr>
          </a:p>
          <a:p>
            <a:r>
              <a:rPr lang="en-US" sz="2400" dirty="0">
                <a:solidFill>
                  <a:schemeClr val="bg1"/>
                </a:solidFill>
              </a:rPr>
              <a:t>Students register for the program but are not participating in the certification. The certification rate is very low. What can we do to make the registration and certification ratio 1:1 ?</a:t>
            </a:r>
          </a:p>
          <a:p>
            <a:endParaRPr lang="en-US" sz="2400" dirty="0">
              <a:solidFill>
                <a:schemeClr val="bg1"/>
              </a:solidFill>
            </a:endParaRPr>
          </a:p>
          <a:p>
            <a:r>
              <a:rPr lang="en-US" sz="2400" dirty="0">
                <a:solidFill>
                  <a:schemeClr val="bg1"/>
                </a:solidFill>
              </a:rPr>
              <a:t>The are certifications without registration! How ?</a:t>
            </a:r>
          </a:p>
          <a:p>
            <a:endParaRPr lang="en-US" sz="2400" dirty="0">
              <a:solidFill>
                <a:schemeClr val="bg1"/>
              </a:solidFill>
            </a:endParaRPr>
          </a:p>
          <a:p>
            <a:r>
              <a:rPr lang="en-US" sz="2400" dirty="0">
                <a:solidFill>
                  <a:schemeClr val="bg1"/>
                </a:solidFill>
              </a:rPr>
              <a:t>The registration rate throughout the years have reduced. What </a:t>
            </a:r>
          </a:p>
          <a:p>
            <a:r>
              <a:rPr lang="en-US" sz="2400" dirty="0">
                <a:solidFill>
                  <a:schemeClr val="bg1"/>
                </a:solidFill>
              </a:rPr>
              <a:t>can be done to increase registrations?</a:t>
            </a:r>
          </a:p>
          <a:p>
            <a:endParaRPr lang="en-US" sz="2400" dirty="0">
              <a:solidFill>
                <a:schemeClr val="bg1"/>
              </a:solidFill>
            </a:endParaRPr>
          </a:p>
          <a:p>
            <a:endParaRPr lang="en-US" dirty="0">
              <a:solidFill>
                <a:schemeClr val="bg1"/>
              </a:solidFill>
            </a:endParaRPr>
          </a:p>
        </p:txBody>
      </p:sp>
      <p:sp>
        <p:nvSpPr>
          <p:cNvPr id="32" name="Title 9">
            <a:extLst>
              <a:ext uri="{FF2B5EF4-FFF2-40B4-BE49-F238E27FC236}">
                <a16:creationId xmlns:a16="http://schemas.microsoft.com/office/drawing/2014/main" id="{AE41FB09-140F-3DD9-088A-6DACBD2146D1}"/>
              </a:ext>
            </a:extLst>
          </p:cNvPr>
          <p:cNvSpPr txBox="1">
            <a:spLocks/>
          </p:cNvSpPr>
          <p:nvPr/>
        </p:nvSpPr>
        <p:spPr>
          <a:xfrm>
            <a:off x="837438" y="7142718"/>
            <a:ext cx="10515600" cy="8071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a:solidFill>
                  <a:schemeClr val="bg1"/>
                </a:solidFill>
              </a:rPr>
              <a:t>Two key steps to process are registration then certification</a:t>
            </a:r>
            <a:endParaRPr lang="en-US" sz="3200" dirty="0">
              <a:solidFill>
                <a:schemeClr val="bg1"/>
              </a:solidFill>
            </a:endParaRPr>
          </a:p>
        </p:txBody>
      </p:sp>
    </p:spTree>
    <p:extLst>
      <p:ext uri="{BB962C8B-B14F-4D97-AF65-F5344CB8AC3E}">
        <p14:creationId xmlns:p14="http://schemas.microsoft.com/office/powerpoint/2010/main" val="18500653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50000" fill="hold" nodeType="withEffect">
                                  <p:stCondLst>
                                    <p:cond delay="0"/>
                                  </p:stCondLst>
                                  <p:childTnLst>
                                    <p:animScale>
                                      <p:cBhvr>
                                        <p:cTn id="6" dur="2000" fill="hold"/>
                                        <p:tgtEl>
                                          <p:spTgt spid="28"/>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1" name="Picture 20" descr="A person typing on a computer&#10;&#10;Description automatically generated">
            <a:extLst>
              <a:ext uri="{FF2B5EF4-FFF2-40B4-BE49-F238E27FC236}">
                <a16:creationId xmlns:a16="http://schemas.microsoft.com/office/drawing/2014/main" id="{DB64ACBD-15EB-098E-7742-099E51DB8746}"/>
              </a:ext>
            </a:extLst>
          </p:cNvPr>
          <p:cNvPicPr>
            <a:picLocks noChangeAspect="1"/>
          </p:cNvPicPr>
          <p:nvPr/>
        </p:nvPicPr>
        <p:blipFill rotWithShape="1">
          <a:blip r:embed="rId2">
            <a:alphaModFix amt="35000"/>
          </a:blip>
          <a:srcRect l="6773" t="13192" r="10547" b="16966"/>
          <a:stretch/>
        </p:blipFill>
        <p:spPr>
          <a:xfrm>
            <a:off x="-33001" y="0"/>
            <a:ext cx="12190476" cy="6866394"/>
          </a:xfrm>
          <a:prstGeom prst="rect">
            <a:avLst/>
          </a:prstGeom>
          <a:effectLst>
            <a:outerShdw blurRad="50800" dist="50800" dir="5400000" algn="ctr" rotWithShape="0">
              <a:srgbClr val="000000"/>
            </a:outerShdw>
          </a:effectLst>
        </p:spPr>
      </p:pic>
      <p:sp>
        <p:nvSpPr>
          <p:cNvPr id="10" name="Title 9">
            <a:extLst>
              <a:ext uri="{FF2B5EF4-FFF2-40B4-BE49-F238E27FC236}">
                <a16:creationId xmlns:a16="http://schemas.microsoft.com/office/drawing/2014/main" id="{1979F29C-8802-753A-0BCC-4AA797DF8531}"/>
              </a:ext>
            </a:extLst>
          </p:cNvPr>
          <p:cNvSpPr>
            <a:spLocks noGrp="1"/>
          </p:cNvSpPr>
          <p:nvPr>
            <p:ph type="title"/>
          </p:nvPr>
        </p:nvSpPr>
        <p:spPr>
          <a:xfrm>
            <a:off x="838200" y="365125"/>
            <a:ext cx="10515600" cy="807183"/>
          </a:xfrm>
        </p:spPr>
        <p:txBody>
          <a:bodyPr>
            <a:normAutofit/>
          </a:bodyPr>
          <a:lstStyle/>
          <a:p>
            <a:r>
              <a:rPr lang="en-US" sz="3200" dirty="0">
                <a:solidFill>
                  <a:schemeClr val="bg1"/>
                </a:solidFill>
              </a:rPr>
              <a:t>Two key steps to process are registration then certification</a:t>
            </a:r>
          </a:p>
        </p:txBody>
      </p:sp>
      <p:grpSp>
        <p:nvGrpSpPr>
          <p:cNvPr id="11" name="Group 10">
            <a:extLst>
              <a:ext uri="{FF2B5EF4-FFF2-40B4-BE49-F238E27FC236}">
                <a16:creationId xmlns:a16="http://schemas.microsoft.com/office/drawing/2014/main" id="{76E21A15-106A-54CF-5201-D52A0A6AC179}"/>
              </a:ext>
            </a:extLst>
          </p:cNvPr>
          <p:cNvGrpSpPr/>
          <p:nvPr/>
        </p:nvGrpSpPr>
        <p:grpSpPr>
          <a:xfrm>
            <a:off x="378178" y="7508715"/>
            <a:ext cx="11435644" cy="2763999"/>
            <a:chOff x="378178" y="2936714"/>
            <a:chExt cx="11435644" cy="2763999"/>
          </a:xfrm>
        </p:grpSpPr>
        <p:sp>
          <p:nvSpPr>
            <p:cNvPr id="12" name="Rounded Rectangle 11">
              <a:extLst>
                <a:ext uri="{FF2B5EF4-FFF2-40B4-BE49-F238E27FC236}">
                  <a16:creationId xmlns:a16="http://schemas.microsoft.com/office/drawing/2014/main" id="{ECC1A207-C2DA-BECF-7B4D-550AF468E3DB}"/>
                </a:ext>
              </a:extLst>
            </p:cNvPr>
            <p:cNvSpPr/>
            <p:nvPr/>
          </p:nvSpPr>
          <p:spPr>
            <a:xfrm>
              <a:off x="378178" y="2936716"/>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The program is year long event.  Participation is by filling google forms. </a:t>
              </a:r>
            </a:p>
            <a:p>
              <a:pPr algn="ctr"/>
              <a:endParaRPr lang="en-US" dirty="0">
                <a:solidFill>
                  <a:schemeClr val="bg1"/>
                </a:solidFill>
              </a:endParaRPr>
            </a:p>
          </p:txBody>
        </p:sp>
        <p:sp>
          <p:nvSpPr>
            <p:cNvPr id="13" name="Rounded Rectangle 12">
              <a:extLst>
                <a:ext uri="{FF2B5EF4-FFF2-40B4-BE49-F238E27FC236}">
                  <a16:creationId xmlns:a16="http://schemas.microsoft.com/office/drawing/2014/main" id="{AD42ACD6-804C-4FD9-FDA6-1D301DA5FDCA}"/>
                </a:ext>
              </a:extLst>
            </p:cNvPr>
            <p:cNvSpPr/>
            <p:nvPr/>
          </p:nvSpPr>
          <p:spPr>
            <a:xfrm>
              <a:off x="3277030" y="2936714"/>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Students participate by filling registration form, committing to adopt at least 10 sustainable habits.</a:t>
              </a:r>
            </a:p>
            <a:p>
              <a:pPr algn="ctr"/>
              <a:endParaRPr lang="en-US" dirty="0">
                <a:solidFill>
                  <a:schemeClr val="bg1"/>
                </a:solidFill>
              </a:endParaRPr>
            </a:p>
          </p:txBody>
        </p:sp>
        <p:sp>
          <p:nvSpPr>
            <p:cNvPr id="14" name="Rounded Rectangle 13">
              <a:extLst>
                <a:ext uri="{FF2B5EF4-FFF2-40B4-BE49-F238E27FC236}">
                  <a16:creationId xmlns:a16="http://schemas.microsoft.com/office/drawing/2014/main" id="{0A4878AE-DCB6-5EFE-57CE-663F614C02DD}"/>
                </a:ext>
              </a:extLst>
            </p:cNvPr>
            <p:cNvSpPr/>
            <p:nvPr/>
          </p:nvSpPr>
          <p:spPr>
            <a:xfrm>
              <a:off x="6186907" y="2936715"/>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One year after registering, students receive a certification google form , where they </a:t>
              </a:r>
              <a:r>
                <a:rPr lang="en-US" dirty="0">
                  <a:solidFill>
                    <a:schemeClr val="bg1"/>
                  </a:solidFill>
                  <a:effectLst/>
                  <a:latin typeface="Helvetica Neue" panose="02000503000000020004" pitchFamily="2" charset="0"/>
                </a:rPr>
                <a:t>affirm the incorporation of their pledged behaviors.</a:t>
              </a:r>
              <a:endParaRPr lang="en-US" dirty="0">
                <a:solidFill>
                  <a:schemeClr val="bg1"/>
                </a:solidFill>
              </a:endParaRPr>
            </a:p>
            <a:p>
              <a:pPr algn="ctr"/>
              <a:endParaRPr lang="en-US" dirty="0">
                <a:solidFill>
                  <a:schemeClr val="bg1"/>
                </a:solidFill>
              </a:endParaRPr>
            </a:p>
          </p:txBody>
        </p:sp>
        <p:sp>
          <p:nvSpPr>
            <p:cNvPr id="15" name="Rounded Rectangle 14">
              <a:extLst>
                <a:ext uri="{FF2B5EF4-FFF2-40B4-BE49-F238E27FC236}">
                  <a16:creationId xmlns:a16="http://schemas.microsoft.com/office/drawing/2014/main" id="{169DBAB3-C8C3-720B-7A1D-40BB7EC56933}"/>
                </a:ext>
              </a:extLst>
            </p:cNvPr>
            <p:cNvSpPr/>
            <p:nvPr/>
          </p:nvSpPr>
          <p:spPr>
            <a:xfrm>
              <a:off x="9140961" y="2936715"/>
              <a:ext cx="2672861" cy="2763997"/>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This study will analyze the  self-reported data to explore student engagement and behavioral change.</a:t>
              </a:r>
            </a:p>
            <a:p>
              <a:pPr algn="ctr"/>
              <a:endParaRPr lang="en-US" dirty="0">
                <a:solidFill>
                  <a:schemeClr val="bg1"/>
                </a:solidFill>
              </a:endParaRPr>
            </a:p>
          </p:txBody>
        </p:sp>
      </p:grpSp>
      <p:sp>
        <p:nvSpPr>
          <p:cNvPr id="16" name="Title 1">
            <a:extLst>
              <a:ext uri="{FF2B5EF4-FFF2-40B4-BE49-F238E27FC236}">
                <a16:creationId xmlns:a16="http://schemas.microsoft.com/office/drawing/2014/main" id="{17692FF5-13D6-AD1A-08E6-5B733832ED84}"/>
              </a:ext>
            </a:extLst>
          </p:cNvPr>
          <p:cNvSpPr txBox="1">
            <a:spLocks/>
          </p:cNvSpPr>
          <p:nvPr/>
        </p:nvSpPr>
        <p:spPr>
          <a:xfrm>
            <a:off x="692091" y="-205239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a:solidFill>
                  <a:schemeClr val="bg1"/>
                </a:solidFill>
                <a:latin typeface="Bradley Hand" pitchFamily="2" charset="77"/>
                <a:cs typeface="Rastanty Cortez" panose="020F0502020204030204" pitchFamily="34" charset="0"/>
              </a:rPr>
              <a:t>The Program !</a:t>
            </a:r>
            <a:endParaRPr lang="en-US" sz="5400" dirty="0">
              <a:solidFill>
                <a:schemeClr val="bg1"/>
              </a:solidFill>
              <a:latin typeface="Bradley Hand" pitchFamily="2" charset="77"/>
              <a:cs typeface="Rastanty Cortez" panose="020F0502020204030204" pitchFamily="34" charset="0"/>
            </a:endParaRPr>
          </a:p>
        </p:txBody>
      </p:sp>
      <p:pic>
        <p:nvPicPr>
          <p:cNvPr id="17" name="Picture 16">
            <a:extLst>
              <a:ext uri="{FF2B5EF4-FFF2-40B4-BE49-F238E27FC236}">
                <a16:creationId xmlns:a16="http://schemas.microsoft.com/office/drawing/2014/main" id="{4CF9634A-6A97-BD28-58B9-4483FE90F8F9}"/>
              </a:ext>
            </a:extLst>
          </p:cNvPr>
          <p:cNvPicPr>
            <a:picLocks noChangeAspect="1"/>
          </p:cNvPicPr>
          <p:nvPr/>
        </p:nvPicPr>
        <p:blipFill rotWithShape="1">
          <a:blip r:embed="rId3">
            <a:alphaModFix amt="51000"/>
          </a:blip>
          <a:srcRect t="22269" b="35539"/>
          <a:stretch/>
        </p:blipFill>
        <p:spPr>
          <a:xfrm>
            <a:off x="16904677" y="8394"/>
            <a:ext cx="12190476" cy="6858000"/>
          </a:xfrm>
          <a:prstGeom prst="rect">
            <a:avLst/>
          </a:prstGeom>
          <a:effectLst>
            <a:outerShdw blurRad="50800" dist="50800" dir="5400000" algn="ctr" rotWithShape="0">
              <a:srgbClr val="000000"/>
            </a:outerShdw>
          </a:effectLst>
        </p:spPr>
      </p:pic>
      <p:sp>
        <p:nvSpPr>
          <p:cNvPr id="18" name="TextBox 17">
            <a:extLst>
              <a:ext uri="{FF2B5EF4-FFF2-40B4-BE49-F238E27FC236}">
                <a16:creationId xmlns:a16="http://schemas.microsoft.com/office/drawing/2014/main" id="{25EDCA3B-7498-4899-CE20-F1129A7D6774}"/>
              </a:ext>
            </a:extLst>
          </p:cNvPr>
          <p:cNvSpPr txBox="1"/>
          <p:nvPr/>
        </p:nvSpPr>
        <p:spPr>
          <a:xfrm>
            <a:off x="885307" y="1525976"/>
            <a:ext cx="10129168" cy="4431983"/>
          </a:xfrm>
          <a:prstGeom prst="rect">
            <a:avLst/>
          </a:prstGeom>
          <a:noFill/>
        </p:spPr>
        <p:txBody>
          <a:bodyPr wrap="square" rtlCol="0">
            <a:spAutoFit/>
          </a:bodyPr>
          <a:lstStyle/>
          <a:p>
            <a:r>
              <a:rPr lang="en-US" sz="2400" dirty="0">
                <a:solidFill>
                  <a:schemeClr val="bg1"/>
                </a:solidFill>
              </a:rPr>
              <a:t>Main Challenges :</a:t>
            </a:r>
          </a:p>
          <a:p>
            <a:endParaRPr lang="en-US" sz="2400" dirty="0">
              <a:solidFill>
                <a:schemeClr val="bg1"/>
              </a:solidFill>
            </a:endParaRPr>
          </a:p>
          <a:p>
            <a:r>
              <a:rPr lang="en-US" sz="2400" dirty="0">
                <a:solidFill>
                  <a:schemeClr val="bg1"/>
                </a:solidFill>
              </a:rPr>
              <a:t>Students register for the program but are not participating in the certification. The certification rate is very low. What can we do to make the registration and certification ratio 1:1 ?</a:t>
            </a:r>
          </a:p>
          <a:p>
            <a:endParaRPr lang="en-US" sz="2400" dirty="0">
              <a:solidFill>
                <a:schemeClr val="bg1"/>
              </a:solidFill>
            </a:endParaRPr>
          </a:p>
          <a:p>
            <a:r>
              <a:rPr lang="en-US" sz="2400" dirty="0">
                <a:solidFill>
                  <a:schemeClr val="bg1"/>
                </a:solidFill>
              </a:rPr>
              <a:t>The are certifications without registration! How ?</a:t>
            </a:r>
          </a:p>
          <a:p>
            <a:endParaRPr lang="en-US" sz="2400" dirty="0">
              <a:solidFill>
                <a:schemeClr val="bg1"/>
              </a:solidFill>
            </a:endParaRPr>
          </a:p>
          <a:p>
            <a:r>
              <a:rPr lang="en-US" sz="2400" dirty="0">
                <a:solidFill>
                  <a:schemeClr val="bg1"/>
                </a:solidFill>
              </a:rPr>
              <a:t>The registration rate throughout the years have reduced. What </a:t>
            </a:r>
          </a:p>
          <a:p>
            <a:r>
              <a:rPr lang="en-US" sz="2400" dirty="0">
                <a:solidFill>
                  <a:schemeClr val="bg1"/>
                </a:solidFill>
              </a:rPr>
              <a:t>can be done to increase registrations?</a:t>
            </a:r>
          </a:p>
          <a:p>
            <a:endParaRPr lang="en-US" sz="2400" dirty="0">
              <a:solidFill>
                <a:schemeClr val="bg1"/>
              </a:solidFill>
            </a:endParaRPr>
          </a:p>
          <a:p>
            <a:endParaRPr lang="en-US" dirty="0">
              <a:solidFill>
                <a:schemeClr val="bg1"/>
              </a:solidFill>
            </a:endParaRPr>
          </a:p>
        </p:txBody>
      </p:sp>
      <p:pic>
        <p:nvPicPr>
          <p:cNvPr id="19" name="Picture 18">
            <a:extLst>
              <a:ext uri="{FF2B5EF4-FFF2-40B4-BE49-F238E27FC236}">
                <a16:creationId xmlns:a16="http://schemas.microsoft.com/office/drawing/2014/main" id="{EB08FC39-50EF-8FB8-076C-DFB21333B068}"/>
              </a:ext>
            </a:extLst>
          </p:cNvPr>
          <p:cNvPicPr>
            <a:picLocks noChangeAspect="1"/>
          </p:cNvPicPr>
          <p:nvPr/>
        </p:nvPicPr>
        <p:blipFill>
          <a:blip r:embed="rId4"/>
          <a:stretch>
            <a:fillRect/>
          </a:stretch>
        </p:blipFill>
        <p:spPr>
          <a:xfrm rot="20901436">
            <a:off x="8716124" y="4372561"/>
            <a:ext cx="3289300" cy="2184400"/>
          </a:xfrm>
          <a:prstGeom prst="rect">
            <a:avLst/>
          </a:prstGeom>
        </p:spPr>
      </p:pic>
      <p:pic>
        <p:nvPicPr>
          <p:cNvPr id="22" name="Picture 21" descr="A screenshot of a data analysis&#10;&#10;Description automatically generated">
            <a:extLst>
              <a:ext uri="{FF2B5EF4-FFF2-40B4-BE49-F238E27FC236}">
                <a16:creationId xmlns:a16="http://schemas.microsoft.com/office/drawing/2014/main" id="{142A7044-8669-C888-2919-3EAE18F705C4}"/>
              </a:ext>
            </a:extLst>
          </p:cNvPr>
          <p:cNvPicPr>
            <a:picLocks noChangeAspect="1"/>
          </p:cNvPicPr>
          <p:nvPr/>
        </p:nvPicPr>
        <p:blipFill rotWithShape="1">
          <a:blip r:embed="rId5"/>
          <a:srcRect b="6306"/>
          <a:stretch/>
        </p:blipFill>
        <p:spPr>
          <a:xfrm>
            <a:off x="311091" y="-6297682"/>
            <a:ext cx="11277600" cy="5943600"/>
          </a:xfrm>
          <a:prstGeom prst="rect">
            <a:avLst/>
          </a:prstGeom>
        </p:spPr>
      </p:pic>
    </p:spTree>
    <p:extLst>
      <p:ext uri="{BB962C8B-B14F-4D97-AF65-F5344CB8AC3E}">
        <p14:creationId xmlns:p14="http://schemas.microsoft.com/office/powerpoint/2010/main" val="2281818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50000" fill="hold" nodeType="withEffect">
                                  <p:stCondLst>
                                    <p:cond delay="0"/>
                                  </p:stCondLst>
                                  <p:childTnLst>
                                    <p:animScale>
                                      <p:cBhvr>
                                        <p:cTn id="6" dur="2000" fill="hold"/>
                                        <p:tgtEl>
                                          <p:spTgt spid="17"/>
                                        </p:tgtEl>
                                      </p:cBhvr>
                                      <p:by x="150000" y="150000"/>
                                    </p:animScale>
                                  </p:childTnLst>
                                </p:cTn>
                              </p:par>
                              <p:par>
                                <p:cTn id="7" presetID="6" presetClass="emph" presetSubtype="0" fill="hold" nodeType="withEffect">
                                  <p:stCondLst>
                                    <p:cond delay="0"/>
                                  </p:stCondLst>
                                  <p:childTnLst>
                                    <p:animScale>
                                      <p:cBhvr>
                                        <p:cTn id="8" dur="2000" fill="hold"/>
                                        <p:tgtEl>
                                          <p:spTgt spid="21"/>
                                        </p:tgtEl>
                                      </p:cBhvr>
                                      <p:by x="90000" y="90000"/>
                                    </p:animScale>
                                  </p:childTnLst>
                                </p:cTn>
                              </p:par>
                            </p:childTnLst>
                          </p:cTn>
                        </p:par>
                        <p:par>
                          <p:cTn id="9" fill="hold">
                            <p:stCondLst>
                              <p:cond delay="2000"/>
                            </p:stCondLst>
                            <p:childTnLst>
                              <p:par>
                                <p:cTn id="10" presetID="6" presetClass="emph" presetSubtype="0" accel="50000" decel="50000" fill="hold" nodeType="afterEffect">
                                  <p:stCondLst>
                                    <p:cond delay="0"/>
                                  </p:stCondLst>
                                  <p:childTnLst>
                                    <p:animScale>
                                      <p:cBhvr>
                                        <p:cTn id="11" dur="2000" fill="hold"/>
                                        <p:tgtEl>
                                          <p:spTgt spid="21"/>
                                        </p:tgtEl>
                                      </p:cBhvr>
                                      <p:by x="90000" y="9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data analysis&#10;&#10;Description automatically generated">
            <a:extLst>
              <a:ext uri="{FF2B5EF4-FFF2-40B4-BE49-F238E27FC236}">
                <a16:creationId xmlns:a16="http://schemas.microsoft.com/office/drawing/2014/main" id="{0FA4D84D-C224-1884-7075-E5A401911484}"/>
              </a:ext>
            </a:extLst>
          </p:cNvPr>
          <p:cNvPicPr>
            <a:picLocks noChangeAspect="1"/>
          </p:cNvPicPr>
          <p:nvPr/>
        </p:nvPicPr>
        <p:blipFill rotWithShape="1">
          <a:blip r:embed="rId2"/>
          <a:srcRect b="6306"/>
          <a:stretch/>
        </p:blipFill>
        <p:spPr>
          <a:xfrm>
            <a:off x="457200" y="457200"/>
            <a:ext cx="11277600" cy="5943600"/>
          </a:xfrm>
          <a:prstGeom prst="rect">
            <a:avLst/>
          </a:prstGeom>
        </p:spPr>
      </p:pic>
      <p:pic>
        <p:nvPicPr>
          <p:cNvPr id="6" name="Picture 5" descr="A cartoon turtle holding a letter&#10;&#10;Description automatically generated">
            <a:extLst>
              <a:ext uri="{FF2B5EF4-FFF2-40B4-BE49-F238E27FC236}">
                <a16:creationId xmlns:a16="http://schemas.microsoft.com/office/drawing/2014/main" id="{BA7ED369-CEFD-7F1C-31C6-11BF44736211}"/>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15494" r="-9748"/>
          <a:stretch/>
        </p:blipFill>
        <p:spPr>
          <a:xfrm>
            <a:off x="-4267340" y="5305867"/>
            <a:ext cx="2800124" cy="1551706"/>
          </a:xfrm>
          <a:prstGeom prst="rect">
            <a:avLst/>
          </a:prstGeom>
        </p:spPr>
      </p:pic>
      <p:sp>
        <p:nvSpPr>
          <p:cNvPr id="7" name="Oval Callout 6">
            <a:extLst>
              <a:ext uri="{FF2B5EF4-FFF2-40B4-BE49-F238E27FC236}">
                <a16:creationId xmlns:a16="http://schemas.microsoft.com/office/drawing/2014/main" id="{F647CB84-E9B6-E1EF-F57D-07C045FBFD6A}"/>
              </a:ext>
            </a:extLst>
          </p:cNvPr>
          <p:cNvSpPr/>
          <p:nvPr/>
        </p:nvSpPr>
        <p:spPr>
          <a:xfrm>
            <a:off x="-2961794" y="3770455"/>
            <a:ext cx="2503049" cy="1482546"/>
          </a:xfrm>
          <a:prstGeom prst="wedgeEllipseCallout">
            <a:avLst/>
          </a:prstGeom>
          <a:solidFill>
            <a:schemeClr val="bg1">
              <a:lumMod val="75000"/>
              <a:alpha val="50419"/>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rPr>
              <a:t>Let's talk about Registration</a:t>
            </a:r>
          </a:p>
        </p:txBody>
      </p:sp>
      <p:pic>
        <p:nvPicPr>
          <p:cNvPr id="8" name="Picture 7" descr="A graph of different colored columns&#10;&#10;Description automatically generated">
            <a:extLst>
              <a:ext uri="{FF2B5EF4-FFF2-40B4-BE49-F238E27FC236}">
                <a16:creationId xmlns:a16="http://schemas.microsoft.com/office/drawing/2014/main" id="{C01DC8E9-A845-6F12-F597-C9132A5BF933}"/>
              </a:ext>
            </a:extLst>
          </p:cNvPr>
          <p:cNvPicPr>
            <a:picLocks noChangeAspect="1"/>
          </p:cNvPicPr>
          <p:nvPr/>
        </p:nvPicPr>
        <p:blipFill>
          <a:blip r:embed="rId5"/>
          <a:stretch>
            <a:fillRect/>
          </a:stretch>
        </p:blipFill>
        <p:spPr>
          <a:xfrm>
            <a:off x="12648434" y="457200"/>
            <a:ext cx="8304507" cy="4555456"/>
          </a:xfrm>
          <a:prstGeom prst="rect">
            <a:avLst/>
          </a:prstGeom>
        </p:spPr>
      </p:pic>
      <p:sp>
        <p:nvSpPr>
          <p:cNvPr id="11" name="Title 1">
            <a:extLst>
              <a:ext uri="{FF2B5EF4-FFF2-40B4-BE49-F238E27FC236}">
                <a16:creationId xmlns:a16="http://schemas.microsoft.com/office/drawing/2014/main" id="{F10B9258-5E28-F0C6-F9DC-B7F5753C296B}"/>
              </a:ext>
            </a:extLst>
          </p:cNvPr>
          <p:cNvSpPr txBox="1">
            <a:spLocks/>
          </p:cNvSpPr>
          <p:nvPr/>
        </p:nvSpPr>
        <p:spPr>
          <a:xfrm>
            <a:off x="-2867278" y="279436"/>
            <a:ext cx="2231802" cy="1325563"/>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US" dirty="0">
                <a:cs typeface="Posterama"/>
              </a:rPr>
              <a:t>Registration</a:t>
            </a:r>
          </a:p>
          <a:p>
            <a:r>
              <a:rPr lang="en-US" dirty="0"/>
              <a:t>for each</a:t>
            </a:r>
          </a:p>
          <a:p>
            <a:r>
              <a:rPr lang="en-US" dirty="0"/>
              <a:t>Grade every</a:t>
            </a:r>
          </a:p>
          <a:p>
            <a:r>
              <a:rPr lang="en-US" dirty="0"/>
              <a:t>Year</a:t>
            </a:r>
          </a:p>
        </p:txBody>
      </p:sp>
    </p:spTree>
    <p:extLst>
      <p:ext uri="{BB962C8B-B14F-4D97-AF65-F5344CB8AC3E}">
        <p14:creationId xmlns:p14="http://schemas.microsoft.com/office/powerpoint/2010/main" val="9982303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438</TotalTime>
  <Words>902</Words>
  <Application>Microsoft Macintosh PowerPoint</Application>
  <PresentationFormat>Widescreen</PresentationFormat>
  <Paragraphs>107</Paragraphs>
  <Slides>27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Aptos</vt:lpstr>
      <vt:lpstr>Aptos Display</vt:lpstr>
      <vt:lpstr>Arial</vt:lpstr>
      <vt:lpstr>Bradley Hand</vt:lpstr>
      <vt:lpstr>Helvetica Neue</vt:lpstr>
      <vt:lpstr>Posterama</vt:lpstr>
      <vt:lpstr>Office Theme</vt:lpstr>
      <vt:lpstr>PowerPoint Presentation</vt:lpstr>
      <vt:lpstr>PowerPoint Presentation</vt:lpstr>
      <vt:lpstr>Green Terp Program</vt:lpstr>
      <vt:lpstr>Green Terp Program</vt:lpstr>
      <vt:lpstr>Green Terp Program</vt:lpstr>
      <vt:lpstr>Green Terp Program</vt:lpstr>
      <vt:lpstr>The Program !</vt:lpstr>
      <vt:lpstr>Two key steps to process are registration then certification</vt:lpstr>
      <vt:lpstr>PowerPoint Presentation</vt:lpstr>
      <vt:lpstr>Green Terp Program</vt:lpstr>
      <vt:lpstr>Green Terp Program</vt:lpstr>
      <vt:lpstr>PowerPoint Presentation</vt:lpstr>
      <vt:lpstr>PowerPoint Presentation</vt:lpstr>
      <vt:lpstr>PowerPoint Presentation</vt:lpstr>
      <vt:lpstr>PowerPoint Presentation</vt:lpstr>
      <vt:lpstr> Problems we identified.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Suggestions: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Swathi Baskaran</dc:creator>
  <cp:lastModifiedBy>Swathi Baskaran</cp:lastModifiedBy>
  <cp:revision>10</cp:revision>
  <dcterms:created xsi:type="dcterms:W3CDTF">2024-03-02T04:55:40Z</dcterms:created>
  <dcterms:modified xsi:type="dcterms:W3CDTF">2024-03-02T12:22:38Z</dcterms:modified>
</cp:coreProperties>
</file>

<file path=docProps/thumbnail.jpeg>
</file>